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97" r:id="rId2"/>
    <p:sldId id="256" r:id="rId3"/>
    <p:sldId id="275" r:id="rId4"/>
    <p:sldId id="257" r:id="rId5"/>
    <p:sldId id="258" r:id="rId6"/>
    <p:sldId id="267" r:id="rId7"/>
    <p:sldId id="268" r:id="rId8"/>
    <p:sldId id="284" r:id="rId9"/>
    <p:sldId id="269" r:id="rId10"/>
    <p:sldId id="288" r:id="rId11"/>
    <p:sldId id="285" r:id="rId12"/>
    <p:sldId id="286" r:id="rId13"/>
    <p:sldId id="287" r:id="rId14"/>
    <p:sldId id="265" r:id="rId15"/>
    <p:sldId id="266" r:id="rId16"/>
    <p:sldId id="263" r:id="rId17"/>
    <p:sldId id="289" r:id="rId18"/>
    <p:sldId id="259" r:id="rId19"/>
    <p:sldId id="262" r:id="rId20"/>
    <p:sldId id="276" r:id="rId21"/>
    <p:sldId id="290" r:id="rId22"/>
    <p:sldId id="291" r:id="rId23"/>
    <p:sldId id="292" r:id="rId24"/>
    <p:sldId id="293" r:id="rId25"/>
    <p:sldId id="294" r:id="rId26"/>
    <p:sldId id="295" r:id="rId27"/>
    <p:sldId id="296"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9" autoAdjust="0"/>
    <p:restoredTop sz="94660"/>
  </p:normalViewPr>
  <p:slideViewPr>
    <p:cSldViewPr snapToGrid="0">
      <p:cViewPr varScale="1">
        <p:scale>
          <a:sx n="113" d="100"/>
          <a:sy n="113"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s-ES" sz="4400" b="0" strike="noStrike" spc="-1">
                <a:latin typeface="Arial"/>
              </a:rPr>
              <a:t>Pulse para desplazar la diapositiva</a:t>
            </a:r>
          </a:p>
        </p:txBody>
      </p:sp>
      <p:sp>
        <p:nvSpPr>
          <p:cNvPr id="40" name="PlaceHolder 2"/>
          <p:cNvSpPr>
            <a:spLocks noGrp="1"/>
          </p:cNvSpPr>
          <p:nvPr>
            <p:ph type="body"/>
          </p:nvPr>
        </p:nvSpPr>
        <p:spPr>
          <a:xfrm>
            <a:off x="756000" y="5078520"/>
            <a:ext cx="6047640" cy="4811040"/>
          </a:xfrm>
          <a:prstGeom prst="rect">
            <a:avLst/>
          </a:prstGeom>
        </p:spPr>
        <p:txBody>
          <a:bodyPr lIns="0" tIns="0" rIns="0" bIns="0">
            <a:noAutofit/>
          </a:bodyPr>
          <a:lstStyle/>
          <a:p>
            <a:r>
              <a:rPr lang="es-ES" sz="2000" b="0" strike="noStrike" spc="-1">
                <a:latin typeface="Arial"/>
              </a:rPr>
              <a:t>Pulse para editar el formato de las notas</a:t>
            </a:r>
          </a:p>
        </p:txBody>
      </p:sp>
      <p:sp>
        <p:nvSpPr>
          <p:cNvPr id="41" name="PlaceHolder 3"/>
          <p:cNvSpPr>
            <a:spLocks noGrp="1"/>
          </p:cNvSpPr>
          <p:nvPr>
            <p:ph type="hdr"/>
          </p:nvPr>
        </p:nvSpPr>
        <p:spPr>
          <a:xfrm>
            <a:off x="0" y="0"/>
            <a:ext cx="3280680" cy="534240"/>
          </a:xfrm>
          <a:prstGeom prst="rect">
            <a:avLst/>
          </a:prstGeom>
        </p:spPr>
        <p:txBody>
          <a:bodyPr lIns="0" tIns="0" rIns="0" bIns="0">
            <a:noAutofit/>
          </a:bodyPr>
          <a:lstStyle/>
          <a:p>
            <a:r>
              <a:rPr lang="es-ES" sz="1400" b="0" strike="noStrike" spc="-1">
                <a:latin typeface="Times New Roman"/>
              </a:rPr>
              <a:t>&lt;cabecera&gt;</a:t>
            </a:r>
          </a:p>
        </p:txBody>
      </p:sp>
      <p:sp>
        <p:nvSpPr>
          <p:cNvPr id="42"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s-ES" sz="1400" b="0" strike="noStrike" spc="-1">
                <a:latin typeface="Times New Roman"/>
              </a:rPr>
              <a:t>&lt;fecha/hora&gt;</a:t>
            </a:r>
          </a:p>
        </p:txBody>
      </p:sp>
      <p:sp>
        <p:nvSpPr>
          <p:cNvPr id="43"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s-ES" sz="1400" b="0" strike="noStrike" spc="-1">
                <a:latin typeface="Times New Roman"/>
              </a:rPr>
              <a:t>&lt;pie de página&gt;</a:t>
            </a:r>
          </a:p>
        </p:txBody>
      </p:sp>
      <p:sp>
        <p:nvSpPr>
          <p:cNvPr id="44"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032ADF7-E131-44F8-917E-5B4AF5FF4628}" type="slidenum">
              <a:rPr lang="es-ES" sz="1400" b="0" strike="noStrike" spc="-1">
                <a:latin typeface="Times New Roman"/>
              </a:rPr>
              <a:t>‹#›</a:t>
            </a:fld>
            <a:endParaRPr lang="es-E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noRot="1" noChangeAspect="1"/>
          </p:cNvSpPr>
          <p:nvPr>
            <p:ph type="sldImg"/>
          </p:nvPr>
        </p:nvSpPr>
        <p:spPr>
          <a:xfrm>
            <a:off x="685800" y="1143000"/>
            <a:ext cx="5486400" cy="3086100"/>
          </a:xfrm>
          <a:prstGeom prst="rect">
            <a:avLst/>
          </a:prstGeom>
        </p:spPr>
      </p:sp>
      <p:sp>
        <p:nvSpPr>
          <p:cNvPr id="109"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10"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D5F6B02-84FB-436A-9EC6-C5B12966F495}" type="slidenum">
              <a:rPr lang="es-ES" sz="1200" b="0" strike="noStrike" spc="-1">
                <a:latin typeface="Times New Roman"/>
              </a:rPr>
              <a:t>2</a:t>
            </a:fld>
            <a:endParaRPr lang="es-E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laceHolder 1"/>
          <p:cNvSpPr>
            <a:spLocks noGrp="1" noRot="1" noChangeAspect="1"/>
          </p:cNvSpPr>
          <p:nvPr>
            <p:ph type="sldImg"/>
          </p:nvPr>
        </p:nvSpPr>
        <p:spPr>
          <a:xfrm>
            <a:off x="685800" y="1143000"/>
            <a:ext cx="5485680" cy="3085560"/>
          </a:xfrm>
          <a:prstGeom prst="rect">
            <a:avLst/>
          </a:prstGeom>
        </p:spPr>
      </p:sp>
      <p:sp>
        <p:nvSpPr>
          <p:cNvPr id="64"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65"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413402E-BE2F-4E77-B085-0CEB80797221}" type="slidenum">
              <a:rPr lang="es-ES" sz="1200" b="0" strike="noStrike" spc="-1">
                <a:latin typeface="Times New Roman"/>
              </a:rPr>
              <a:t>11</a:t>
            </a:fld>
            <a:endParaRPr lang="es-ES"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1"/>
          <p:cNvSpPr>
            <a:spLocks noGrp="1" noRot="1" noChangeAspect="1"/>
          </p:cNvSpPr>
          <p:nvPr>
            <p:ph type="sldImg"/>
          </p:nvPr>
        </p:nvSpPr>
        <p:spPr>
          <a:xfrm>
            <a:off x="685800" y="1143000"/>
            <a:ext cx="5486400" cy="3086100"/>
          </a:xfrm>
          <a:prstGeom prst="rect">
            <a:avLst/>
          </a:prstGeom>
        </p:spPr>
      </p:sp>
      <p:sp>
        <p:nvSpPr>
          <p:cNvPr id="67"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68"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EDDB50F-1A73-4FF2-B67A-85ABEEBA22B7}" type="slidenum">
              <a:rPr lang="es-ES" sz="1200" b="0" strike="noStrike" spc="-1">
                <a:latin typeface="Times New Roman"/>
              </a:rPr>
              <a:t>12</a:t>
            </a:fld>
            <a:endParaRPr lang="es-ES"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noRot="1" noChangeAspect="1"/>
          </p:cNvSpPr>
          <p:nvPr>
            <p:ph type="sldImg"/>
          </p:nvPr>
        </p:nvSpPr>
        <p:spPr>
          <a:xfrm>
            <a:off x="685800" y="1143000"/>
            <a:ext cx="5486400" cy="3086100"/>
          </a:xfrm>
          <a:prstGeom prst="rect">
            <a:avLst/>
          </a:prstGeom>
        </p:spPr>
      </p:sp>
      <p:sp>
        <p:nvSpPr>
          <p:cNvPr id="70"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71"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9C8A458-7DAD-4E10-A134-6F582A497506}" type="slidenum">
              <a:rPr lang="es-ES" sz="1200" b="0" strike="noStrike" spc="-1">
                <a:latin typeface="Times New Roman"/>
              </a:rPr>
              <a:t>13</a:t>
            </a:fld>
            <a:endParaRPr lang="es-ES"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noRot="1" noChangeAspect="1"/>
          </p:cNvSpPr>
          <p:nvPr>
            <p:ph type="sldImg"/>
          </p:nvPr>
        </p:nvSpPr>
        <p:spPr>
          <a:xfrm>
            <a:off x="685800" y="1143000"/>
            <a:ext cx="5486400" cy="3086100"/>
          </a:xfrm>
          <a:prstGeom prst="rect">
            <a:avLst/>
          </a:prstGeom>
        </p:spPr>
      </p:sp>
      <p:sp>
        <p:nvSpPr>
          <p:cNvPr id="7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77"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EE19AD6-CDEA-4F94-A21F-64825D491A8A}" type="slidenum">
              <a:rPr lang="es-ES" sz="1200" b="0" strike="noStrike" spc="-1">
                <a:latin typeface="Times New Roman"/>
              </a:rPr>
              <a:t>14</a:t>
            </a:fld>
            <a:endParaRPr lang="es-ES" sz="1200" b="0" strike="noStrike" spc="-1">
              <a:latin typeface="Arial"/>
            </a:endParaRPr>
          </a:p>
        </p:txBody>
      </p:sp>
    </p:spTree>
    <p:extLst>
      <p:ext uri="{BB962C8B-B14F-4D97-AF65-F5344CB8AC3E}">
        <p14:creationId xmlns:p14="http://schemas.microsoft.com/office/powerpoint/2010/main" val="344689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noRot="1" noChangeAspect="1"/>
          </p:cNvSpPr>
          <p:nvPr>
            <p:ph type="sldImg"/>
          </p:nvPr>
        </p:nvSpPr>
        <p:spPr>
          <a:xfrm>
            <a:off x="685800" y="1143000"/>
            <a:ext cx="5486400" cy="3086100"/>
          </a:xfrm>
          <a:prstGeom prst="rect">
            <a:avLst/>
          </a:prstGeom>
        </p:spPr>
      </p:sp>
      <p:sp>
        <p:nvSpPr>
          <p:cNvPr id="76"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77"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EE19AD6-CDEA-4F94-A21F-64825D491A8A}" type="slidenum">
              <a:rPr lang="es-ES" sz="1200" b="0" strike="noStrike" spc="-1">
                <a:latin typeface="Times New Roman"/>
              </a:rPr>
              <a:t>15</a:t>
            </a:fld>
            <a:endParaRPr lang="es-ES" sz="1200" b="0" strike="noStrike" spc="-1">
              <a:latin typeface="Arial"/>
            </a:endParaRPr>
          </a:p>
        </p:txBody>
      </p:sp>
    </p:spTree>
    <p:extLst>
      <p:ext uri="{BB962C8B-B14F-4D97-AF65-F5344CB8AC3E}">
        <p14:creationId xmlns:p14="http://schemas.microsoft.com/office/powerpoint/2010/main" val="3441694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noRot="1" noChangeAspect="1"/>
          </p:cNvSpPr>
          <p:nvPr>
            <p:ph type="sldImg"/>
          </p:nvPr>
        </p:nvSpPr>
        <p:spPr>
          <a:xfrm>
            <a:off x="685800" y="1143000"/>
            <a:ext cx="5486400" cy="3086100"/>
          </a:xfrm>
          <a:prstGeom prst="rect">
            <a:avLst/>
          </a:prstGeom>
        </p:spPr>
      </p:sp>
      <p:sp>
        <p:nvSpPr>
          <p:cNvPr id="8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86"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526F11C-7364-4318-AE16-FC04F6DB97FE}" type="slidenum">
              <a:rPr lang="es-ES" sz="1200" b="0" strike="noStrike" spc="-1">
                <a:latin typeface="Times New Roman"/>
              </a:rPr>
              <a:t>16</a:t>
            </a:fld>
            <a:endParaRPr lang="es-E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7" name="Google Shape;10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1eac15f37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a1eac15f37_0_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 name="Google Shape;134;ga1eac15f37_0_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2" name="Google Shape;23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noRot="1" noChangeAspect="1"/>
          </p:cNvSpPr>
          <p:nvPr>
            <p:ph type="sldImg"/>
          </p:nvPr>
        </p:nvSpPr>
        <p:spPr>
          <a:xfrm>
            <a:off x="685800" y="1143000"/>
            <a:ext cx="5486400" cy="3086100"/>
          </a:xfrm>
          <a:prstGeom prst="rect">
            <a:avLst/>
          </a:prstGeom>
        </p:spPr>
      </p:sp>
      <p:sp>
        <p:nvSpPr>
          <p:cNvPr id="11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16"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BBD8118-C669-425E-AD88-4536C113CC15}" type="slidenum">
              <a:rPr lang="es-ES" sz="1200" b="0" strike="noStrike" spc="-1">
                <a:latin typeface="Times New Roman"/>
              </a:rPr>
              <a:t>3</a:t>
            </a:fld>
            <a:endParaRPr lang="es-ES" sz="1200" b="0" strike="noStrike" spc="-1">
              <a:latin typeface="Arial"/>
            </a:endParaRPr>
          </a:p>
        </p:txBody>
      </p:sp>
    </p:spTree>
    <p:extLst>
      <p:ext uri="{BB962C8B-B14F-4D97-AF65-F5344CB8AC3E}">
        <p14:creationId xmlns:p14="http://schemas.microsoft.com/office/powerpoint/2010/main" val="136556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noRot="1" noChangeAspect="1"/>
          </p:cNvSpPr>
          <p:nvPr>
            <p:ph type="sldImg"/>
          </p:nvPr>
        </p:nvSpPr>
        <p:spPr>
          <a:xfrm>
            <a:off x="685800" y="1143000"/>
            <a:ext cx="5486400" cy="3086100"/>
          </a:xfrm>
          <a:prstGeom prst="rect">
            <a:avLst/>
          </a:prstGeom>
        </p:spPr>
      </p:sp>
      <p:sp>
        <p:nvSpPr>
          <p:cNvPr id="11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13"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5AE25E0-C5B9-4025-B978-4573AC724FA0}" type="slidenum">
              <a:rPr lang="es-ES" sz="1200" b="0" strike="noStrike" spc="-1">
                <a:latin typeface="Times New Roman"/>
              </a:rPr>
              <a:t>4</a:t>
            </a:fld>
            <a:endParaRPr lang="es-ES"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noRot="1" noChangeAspect="1"/>
          </p:cNvSpPr>
          <p:nvPr>
            <p:ph type="sldImg"/>
          </p:nvPr>
        </p:nvSpPr>
        <p:spPr>
          <a:xfrm>
            <a:off x="685800" y="1143000"/>
            <a:ext cx="5486400" cy="3086100"/>
          </a:xfrm>
          <a:prstGeom prst="rect">
            <a:avLst/>
          </a:prstGeom>
        </p:spPr>
      </p:sp>
      <p:sp>
        <p:nvSpPr>
          <p:cNvPr id="11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16"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BBD8118-C669-425E-AD88-4536C113CC15}" type="slidenum">
              <a:rPr lang="es-ES" sz="1200" b="0" strike="noStrike" spc="-1">
                <a:latin typeface="Times New Roman"/>
              </a:rPr>
              <a:t>5</a:t>
            </a:fld>
            <a:endParaRPr lang="es-ES"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685800" y="1143000"/>
            <a:ext cx="5486400" cy="3086100"/>
          </a:xfrm>
          <a:prstGeom prst="rect">
            <a:avLst/>
          </a:prstGeom>
        </p:spPr>
      </p:sp>
      <p:sp>
        <p:nvSpPr>
          <p:cNvPr id="142"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43"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42C3F50-D409-4358-87A6-35AB5CCE7CEA}" type="slidenum">
              <a:rPr lang="es-ES" sz="1200" b="0" strike="noStrike" spc="-1">
                <a:latin typeface="Times New Roman"/>
              </a:rPr>
              <a:t>6</a:t>
            </a:fld>
            <a:endParaRPr lang="es-ES"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noRot="1" noChangeAspect="1"/>
          </p:cNvSpPr>
          <p:nvPr>
            <p:ph type="sldImg"/>
          </p:nvPr>
        </p:nvSpPr>
        <p:spPr>
          <a:xfrm>
            <a:off x="685800" y="1143000"/>
            <a:ext cx="5486400" cy="3086100"/>
          </a:xfrm>
          <a:prstGeom prst="rect">
            <a:avLst/>
          </a:prstGeom>
        </p:spPr>
      </p:sp>
      <p:sp>
        <p:nvSpPr>
          <p:cNvPr id="14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46"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642ECB8-0BD6-4AD7-B3FE-8D55F6674CAA}" type="slidenum">
              <a:rPr lang="es-ES" sz="1200" b="0" strike="noStrike" spc="-1">
                <a:latin typeface="Times New Roman"/>
              </a:rPr>
              <a:t>7</a:t>
            </a:fld>
            <a:endParaRPr lang="es-E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noRot="1" noChangeAspect="1"/>
          </p:cNvSpPr>
          <p:nvPr>
            <p:ph type="sldImg"/>
          </p:nvPr>
        </p:nvSpPr>
        <p:spPr>
          <a:xfrm>
            <a:off x="685800" y="1143000"/>
            <a:ext cx="5486400" cy="3086100"/>
          </a:xfrm>
          <a:prstGeom prst="rect">
            <a:avLst/>
          </a:prstGeom>
        </p:spPr>
      </p:sp>
      <p:sp>
        <p:nvSpPr>
          <p:cNvPr id="145"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46"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642ECB8-0BD6-4AD7-B3FE-8D55F6674CAA}" type="slidenum">
              <a:rPr lang="es-ES" sz="1200" b="0" strike="noStrike" spc="-1">
                <a:latin typeface="Times New Roman"/>
              </a:rPr>
              <a:t>8</a:t>
            </a:fld>
            <a:endParaRPr lang="es-ES" sz="1200" b="0" strike="noStrike" spc="-1">
              <a:latin typeface="Arial"/>
            </a:endParaRPr>
          </a:p>
        </p:txBody>
      </p:sp>
    </p:spTree>
    <p:extLst>
      <p:ext uri="{BB962C8B-B14F-4D97-AF65-F5344CB8AC3E}">
        <p14:creationId xmlns:p14="http://schemas.microsoft.com/office/powerpoint/2010/main" val="752392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685800" y="1143000"/>
            <a:ext cx="5486400" cy="3086100"/>
          </a:xfrm>
          <a:prstGeom prst="rect">
            <a:avLst/>
          </a:prstGeom>
        </p:spPr>
      </p:sp>
      <p:sp>
        <p:nvSpPr>
          <p:cNvPr id="14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49"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56E2B6A-E5F2-44D8-AD6D-796F99468BE2}" type="slidenum">
              <a:rPr lang="es-ES" sz="1200" b="0" strike="noStrike" spc="-1">
                <a:latin typeface="Times New Roman"/>
              </a:rPr>
              <a:t>9</a:t>
            </a:fld>
            <a:endParaRPr lang="es-E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685800" y="1143000"/>
            <a:ext cx="5486400" cy="3086100"/>
          </a:xfrm>
          <a:prstGeom prst="rect">
            <a:avLst/>
          </a:prstGeom>
        </p:spPr>
      </p:sp>
      <p:sp>
        <p:nvSpPr>
          <p:cNvPr id="157"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s-ES" sz="2000" b="0" strike="noStrike" spc="-1">
              <a:latin typeface="Arial"/>
            </a:endParaRPr>
          </a:p>
        </p:txBody>
      </p:sp>
      <p:sp>
        <p:nvSpPr>
          <p:cNvPr id="158" name="CustomShape 3"/>
          <p:cNvSpPr/>
          <p:nvPr/>
        </p:nvSpPr>
        <p:spPr>
          <a:xfrm>
            <a:off x="3884760" y="8685360"/>
            <a:ext cx="2971080" cy="457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ACD48CE-F186-49AE-BDED-689C9E4F289A}" type="slidenum">
              <a:rPr lang="es-ES" sz="1200" b="0" strike="noStrike" spc="-1">
                <a:latin typeface="Times New Roman"/>
              </a:rPr>
              <a:t>10</a:t>
            </a:fld>
            <a:endParaRPr lang="es-ES" sz="1200" b="0" strike="noStrike" spc="-1">
              <a:latin typeface="Arial"/>
            </a:endParaRPr>
          </a:p>
        </p:txBody>
      </p:sp>
    </p:spTree>
    <p:extLst>
      <p:ext uri="{BB962C8B-B14F-4D97-AF65-F5344CB8AC3E}">
        <p14:creationId xmlns:p14="http://schemas.microsoft.com/office/powerpoint/2010/main" val="384159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25" name="PlaceHolder 2"/>
          <p:cNvSpPr>
            <a:spLocks noGrp="1"/>
          </p:cNvSpPr>
          <p:nvPr>
            <p:ph type="body"/>
          </p:nvPr>
        </p:nvSpPr>
        <p:spPr>
          <a:xfrm>
            <a:off x="838080" y="1825560"/>
            <a:ext cx="2527920" cy="2075040"/>
          </a:xfrm>
          <a:prstGeom prst="rect">
            <a:avLst/>
          </a:prstGeom>
        </p:spPr>
        <p:txBody>
          <a:bodyPr lIns="0" tIns="0" rIns="0" bIns="0">
            <a:normAutofit/>
          </a:bodyPr>
          <a:lstStyle/>
          <a:p>
            <a:endParaRPr lang="es-ES" sz="3200" b="0" strike="noStrike" spc="-1">
              <a:latin typeface="Arial"/>
            </a:endParaRPr>
          </a:p>
        </p:txBody>
      </p:sp>
      <p:sp>
        <p:nvSpPr>
          <p:cNvPr id="26" name="PlaceHolder 3"/>
          <p:cNvSpPr>
            <a:spLocks noGrp="1"/>
          </p:cNvSpPr>
          <p:nvPr>
            <p:ph type="body"/>
          </p:nvPr>
        </p:nvSpPr>
        <p:spPr>
          <a:xfrm>
            <a:off x="838080" y="4098240"/>
            <a:ext cx="2527920" cy="2075040"/>
          </a:xfrm>
          <a:prstGeom prst="rect">
            <a:avLst/>
          </a:prstGeom>
        </p:spPr>
        <p:txBody>
          <a:bodyPr lIns="0" tIns="0" rIns="0" bIns="0">
            <a:normAutofit/>
          </a:bodyPr>
          <a:lstStyle/>
          <a:p>
            <a:endParaRPr lang="es-E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28" name="PlaceHolder 2"/>
          <p:cNvSpPr>
            <a:spLocks noGrp="1"/>
          </p:cNvSpPr>
          <p:nvPr>
            <p:ph type="body"/>
          </p:nvPr>
        </p:nvSpPr>
        <p:spPr>
          <a:xfrm>
            <a:off x="83808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29" name="PlaceHolder 3"/>
          <p:cNvSpPr>
            <a:spLocks noGrp="1"/>
          </p:cNvSpPr>
          <p:nvPr>
            <p:ph type="body"/>
          </p:nvPr>
        </p:nvSpPr>
        <p:spPr>
          <a:xfrm>
            <a:off x="213336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30" name="PlaceHolder 4"/>
          <p:cNvSpPr>
            <a:spLocks noGrp="1"/>
          </p:cNvSpPr>
          <p:nvPr>
            <p:ph type="body"/>
          </p:nvPr>
        </p:nvSpPr>
        <p:spPr>
          <a:xfrm>
            <a:off x="838080" y="409824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31" name="PlaceHolder 5"/>
          <p:cNvSpPr>
            <a:spLocks noGrp="1"/>
          </p:cNvSpPr>
          <p:nvPr>
            <p:ph type="body"/>
          </p:nvPr>
        </p:nvSpPr>
        <p:spPr>
          <a:xfrm>
            <a:off x="2133360" y="4098240"/>
            <a:ext cx="1233360" cy="2075040"/>
          </a:xfrm>
          <a:prstGeom prst="rect">
            <a:avLst/>
          </a:prstGeom>
        </p:spPr>
        <p:txBody>
          <a:bodyPr lIns="0" tIns="0" rIns="0" bIns="0">
            <a:normAutofit fontScale="42000"/>
          </a:bodyPr>
          <a:lstStyle/>
          <a:p>
            <a:endParaRPr lang="es-E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33" name="PlaceHolder 2"/>
          <p:cNvSpPr>
            <a:spLocks noGrp="1"/>
          </p:cNvSpPr>
          <p:nvPr>
            <p:ph type="body"/>
          </p:nvPr>
        </p:nvSpPr>
        <p:spPr>
          <a:xfrm>
            <a:off x="838080" y="1825560"/>
            <a:ext cx="813600" cy="2075040"/>
          </a:xfrm>
          <a:prstGeom prst="rect">
            <a:avLst/>
          </a:prstGeom>
        </p:spPr>
        <p:txBody>
          <a:bodyPr lIns="0" tIns="0" rIns="0" bIns="0">
            <a:normAutofit fontScale="16000"/>
          </a:bodyPr>
          <a:lstStyle/>
          <a:p>
            <a:endParaRPr lang="es-ES" sz="3200" b="0" strike="noStrike" spc="-1">
              <a:latin typeface="Arial"/>
            </a:endParaRPr>
          </a:p>
        </p:txBody>
      </p:sp>
      <p:sp>
        <p:nvSpPr>
          <p:cNvPr id="34" name="PlaceHolder 3"/>
          <p:cNvSpPr>
            <a:spLocks noGrp="1"/>
          </p:cNvSpPr>
          <p:nvPr>
            <p:ph type="body"/>
          </p:nvPr>
        </p:nvSpPr>
        <p:spPr>
          <a:xfrm>
            <a:off x="1692720" y="1825560"/>
            <a:ext cx="813600" cy="2075040"/>
          </a:xfrm>
          <a:prstGeom prst="rect">
            <a:avLst/>
          </a:prstGeom>
        </p:spPr>
        <p:txBody>
          <a:bodyPr lIns="0" tIns="0" rIns="0" bIns="0">
            <a:normAutofit fontScale="16000"/>
          </a:bodyPr>
          <a:lstStyle/>
          <a:p>
            <a:endParaRPr lang="es-ES" sz="3200" b="0" strike="noStrike" spc="-1">
              <a:latin typeface="Arial"/>
            </a:endParaRPr>
          </a:p>
        </p:txBody>
      </p:sp>
      <p:sp>
        <p:nvSpPr>
          <p:cNvPr id="35" name="PlaceHolder 4"/>
          <p:cNvSpPr>
            <a:spLocks noGrp="1"/>
          </p:cNvSpPr>
          <p:nvPr>
            <p:ph type="body"/>
          </p:nvPr>
        </p:nvSpPr>
        <p:spPr>
          <a:xfrm>
            <a:off x="2547360" y="1825560"/>
            <a:ext cx="813600" cy="2075040"/>
          </a:xfrm>
          <a:prstGeom prst="rect">
            <a:avLst/>
          </a:prstGeom>
        </p:spPr>
        <p:txBody>
          <a:bodyPr lIns="0" tIns="0" rIns="0" bIns="0">
            <a:normAutofit fontScale="16000"/>
          </a:bodyPr>
          <a:lstStyle/>
          <a:p>
            <a:endParaRPr lang="es-ES" sz="3200" b="0" strike="noStrike" spc="-1">
              <a:latin typeface="Arial"/>
            </a:endParaRPr>
          </a:p>
        </p:txBody>
      </p:sp>
      <p:sp>
        <p:nvSpPr>
          <p:cNvPr id="36" name="PlaceHolder 5"/>
          <p:cNvSpPr>
            <a:spLocks noGrp="1"/>
          </p:cNvSpPr>
          <p:nvPr>
            <p:ph type="body"/>
          </p:nvPr>
        </p:nvSpPr>
        <p:spPr>
          <a:xfrm>
            <a:off x="838080" y="4098240"/>
            <a:ext cx="813600" cy="2075040"/>
          </a:xfrm>
          <a:prstGeom prst="rect">
            <a:avLst/>
          </a:prstGeom>
        </p:spPr>
        <p:txBody>
          <a:bodyPr lIns="0" tIns="0" rIns="0" bIns="0">
            <a:normAutofit fontScale="16000"/>
          </a:bodyPr>
          <a:lstStyle/>
          <a:p>
            <a:endParaRPr lang="es-ES" sz="3200" b="0" strike="noStrike" spc="-1">
              <a:latin typeface="Arial"/>
            </a:endParaRPr>
          </a:p>
        </p:txBody>
      </p:sp>
      <p:sp>
        <p:nvSpPr>
          <p:cNvPr id="37" name="PlaceHolder 6"/>
          <p:cNvSpPr>
            <a:spLocks noGrp="1"/>
          </p:cNvSpPr>
          <p:nvPr>
            <p:ph type="body"/>
          </p:nvPr>
        </p:nvSpPr>
        <p:spPr>
          <a:xfrm>
            <a:off x="1692720" y="4098240"/>
            <a:ext cx="813600" cy="2075040"/>
          </a:xfrm>
          <a:prstGeom prst="rect">
            <a:avLst/>
          </a:prstGeom>
        </p:spPr>
        <p:txBody>
          <a:bodyPr lIns="0" tIns="0" rIns="0" bIns="0">
            <a:normAutofit fontScale="16000"/>
          </a:bodyPr>
          <a:lstStyle/>
          <a:p>
            <a:endParaRPr lang="es-ES" sz="3200" b="0" strike="noStrike" spc="-1">
              <a:latin typeface="Arial"/>
            </a:endParaRPr>
          </a:p>
        </p:txBody>
      </p:sp>
      <p:sp>
        <p:nvSpPr>
          <p:cNvPr id="38" name="PlaceHolder 7"/>
          <p:cNvSpPr>
            <a:spLocks noGrp="1"/>
          </p:cNvSpPr>
          <p:nvPr>
            <p:ph type="body"/>
          </p:nvPr>
        </p:nvSpPr>
        <p:spPr>
          <a:xfrm>
            <a:off x="2547360" y="4098240"/>
            <a:ext cx="813600" cy="2075040"/>
          </a:xfrm>
          <a:prstGeom prst="rect">
            <a:avLst/>
          </a:prstGeom>
        </p:spPr>
        <p:txBody>
          <a:bodyPr lIns="0" tIns="0" rIns="0" bIns="0">
            <a:normAutofit fontScale="16000"/>
          </a:bodyPr>
          <a:lstStyle/>
          <a:p>
            <a:endParaRPr lang="es-E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48873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
        <p:cNvGrpSpPr/>
        <p:nvPr/>
      </p:nvGrpSpPr>
      <p:grpSpPr>
        <a:xfrm>
          <a:off x="0" y="0"/>
          <a:ext cx="0" cy="0"/>
          <a:chOff x="0" y="0"/>
          <a:chExt cx="0" cy="0"/>
        </a:xfrm>
      </p:grpSpPr>
      <p:sp>
        <p:nvSpPr>
          <p:cNvPr id="29" name="Google Shape;2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410615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4" name="PlaceHolder 2"/>
          <p:cNvSpPr>
            <a:spLocks noGrp="1"/>
          </p:cNvSpPr>
          <p:nvPr>
            <p:ph type="subTitle"/>
          </p:nvPr>
        </p:nvSpPr>
        <p:spPr>
          <a:xfrm>
            <a:off x="838080" y="1825560"/>
            <a:ext cx="2527920" cy="4350600"/>
          </a:xfrm>
          <a:prstGeom prst="rect">
            <a:avLst/>
          </a:prstGeom>
        </p:spPr>
        <p:txBody>
          <a:bodyPr lIns="0" tIns="0" rIns="0" bIns="0" anchor="ctr">
            <a:noAutofit/>
          </a:bodyPr>
          <a:lstStyle/>
          <a:p>
            <a:pPr algn="ctr"/>
            <a:endParaRPr lang="es-E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6" name="PlaceHolder 2"/>
          <p:cNvSpPr>
            <a:spLocks noGrp="1"/>
          </p:cNvSpPr>
          <p:nvPr>
            <p:ph type="body"/>
          </p:nvPr>
        </p:nvSpPr>
        <p:spPr>
          <a:xfrm>
            <a:off x="838080" y="1825560"/>
            <a:ext cx="2527920" cy="4350600"/>
          </a:xfrm>
          <a:prstGeom prst="rect">
            <a:avLst/>
          </a:prstGeom>
        </p:spPr>
        <p:txBody>
          <a:bodyPr lIns="0" tIns="0" rIns="0" bIns="0">
            <a:normAutofit/>
          </a:bodyPr>
          <a:lstStyle/>
          <a:p>
            <a:endParaRPr lang="es-E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8" name="PlaceHolder 2"/>
          <p:cNvSpPr>
            <a:spLocks noGrp="1"/>
          </p:cNvSpPr>
          <p:nvPr>
            <p:ph type="body"/>
          </p:nvPr>
        </p:nvSpPr>
        <p:spPr>
          <a:xfrm>
            <a:off x="838080" y="1825560"/>
            <a:ext cx="1233360" cy="4350600"/>
          </a:xfrm>
          <a:prstGeom prst="rect">
            <a:avLst/>
          </a:prstGeom>
        </p:spPr>
        <p:txBody>
          <a:bodyPr lIns="0" tIns="0" rIns="0" bIns="0">
            <a:normAutofit/>
          </a:bodyPr>
          <a:lstStyle/>
          <a:p>
            <a:endParaRPr lang="es-ES" sz="3200" b="0" strike="noStrike" spc="-1">
              <a:latin typeface="Arial"/>
            </a:endParaRPr>
          </a:p>
        </p:txBody>
      </p:sp>
      <p:sp>
        <p:nvSpPr>
          <p:cNvPr id="9" name="PlaceHolder 3"/>
          <p:cNvSpPr>
            <a:spLocks noGrp="1"/>
          </p:cNvSpPr>
          <p:nvPr>
            <p:ph type="body"/>
          </p:nvPr>
        </p:nvSpPr>
        <p:spPr>
          <a:xfrm>
            <a:off x="2133360" y="1825560"/>
            <a:ext cx="1233360" cy="4350600"/>
          </a:xfrm>
          <a:prstGeom prst="rect">
            <a:avLst/>
          </a:prstGeom>
        </p:spPr>
        <p:txBody>
          <a:bodyPr lIns="0" tIns="0" rIns="0" bIns="0">
            <a:normAutofit/>
          </a:bodyPr>
          <a:lstStyle/>
          <a:p>
            <a:endParaRPr lang="es-E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838080" y="365040"/>
            <a:ext cx="10514880" cy="6142320"/>
          </a:xfrm>
          <a:prstGeom prst="rect">
            <a:avLst/>
          </a:prstGeom>
        </p:spPr>
        <p:txBody>
          <a:bodyPr lIns="0" tIns="0" rIns="0" bIns="0" anchor="ctr">
            <a:noAutofit/>
          </a:bodyPr>
          <a:lstStyle/>
          <a:p>
            <a:pPr algn="ctr"/>
            <a:endParaRPr lang="es-E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13" name="PlaceHolder 2"/>
          <p:cNvSpPr>
            <a:spLocks noGrp="1"/>
          </p:cNvSpPr>
          <p:nvPr>
            <p:ph type="body"/>
          </p:nvPr>
        </p:nvSpPr>
        <p:spPr>
          <a:xfrm>
            <a:off x="83808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14" name="PlaceHolder 3"/>
          <p:cNvSpPr>
            <a:spLocks noGrp="1"/>
          </p:cNvSpPr>
          <p:nvPr>
            <p:ph type="body"/>
          </p:nvPr>
        </p:nvSpPr>
        <p:spPr>
          <a:xfrm>
            <a:off x="2133360" y="1825560"/>
            <a:ext cx="1233360" cy="4350600"/>
          </a:xfrm>
          <a:prstGeom prst="rect">
            <a:avLst/>
          </a:prstGeom>
        </p:spPr>
        <p:txBody>
          <a:bodyPr lIns="0" tIns="0" rIns="0" bIns="0">
            <a:normAutofit/>
          </a:bodyPr>
          <a:lstStyle/>
          <a:p>
            <a:endParaRPr lang="es-ES" sz="3200" b="0" strike="noStrike" spc="-1">
              <a:latin typeface="Arial"/>
            </a:endParaRPr>
          </a:p>
        </p:txBody>
      </p:sp>
      <p:sp>
        <p:nvSpPr>
          <p:cNvPr id="15" name="PlaceHolder 4"/>
          <p:cNvSpPr>
            <a:spLocks noGrp="1"/>
          </p:cNvSpPr>
          <p:nvPr>
            <p:ph type="body"/>
          </p:nvPr>
        </p:nvSpPr>
        <p:spPr>
          <a:xfrm>
            <a:off x="838080" y="4098240"/>
            <a:ext cx="1233360" cy="2075040"/>
          </a:xfrm>
          <a:prstGeom prst="rect">
            <a:avLst/>
          </a:prstGeom>
        </p:spPr>
        <p:txBody>
          <a:bodyPr lIns="0" tIns="0" rIns="0" bIns="0">
            <a:normAutofit fontScale="42000"/>
          </a:bodyPr>
          <a:lstStyle/>
          <a:p>
            <a:endParaRPr lang="es-E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17" name="PlaceHolder 2"/>
          <p:cNvSpPr>
            <a:spLocks noGrp="1"/>
          </p:cNvSpPr>
          <p:nvPr>
            <p:ph type="body"/>
          </p:nvPr>
        </p:nvSpPr>
        <p:spPr>
          <a:xfrm>
            <a:off x="838080" y="1825560"/>
            <a:ext cx="1233360" cy="4350600"/>
          </a:xfrm>
          <a:prstGeom prst="rect">
            <a:avLst/>
          </a:prstGeom>
        </p:spPr>
        <p:txBody>
          <a:bodyPr lIns="0" tIns="0" rIns="0" bIns="0">
            <a:normAutofit/>
          </a:bodyPr>
          <a:lstStyle/>
          <a:p>
            <a:endParaRPr lang="es-ES" sz="3200" b="0" strike="noStrike" spc="-1">
              <a:latin typeface="Arial"/>
            </a:endParaRPr>
          </a:p>
        </p:txBody>
      </p:sp>
      <p:sp>
        <p:nvSpPr>
          <p:cNvPr id="18" name="PlaceHolder 3"/>
          <p:cNvSpPr>
            <a:spLocks noGrp="1"/>
          </p:cNvSpPr>
          <p:nvPr>
            <p:ph type="body"/>
          </p:nvPr>
        </p:nvSpPr>
        <p:spPr>
          <a:xfrm>
            <a:off x="213336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19" name="PlaceHolder 4"/>
          <p:cNvSpPr>
            <a:spLocks noGrp="1"/>
          </p:cNvSpPr>
          <p:nvPr>
            <p:ph type="body"/>
          </p:nvPr>
        </p:nvSpPr>
        <p:spPr>
          <a:xfrm>
            <a:off x="2133360" y="4098240"/>
            <a:ext cx="1233360" cy="2075040"/>
          </a:xfrm>
          <a:prstGeom prst="rect">
            <a:avLst/>
          </a:prstGeom>
        </p:spPr>
        <p:txBody>
          <a:bodyPr lIns="0" tIns="0" rIns="0" bIns="0">
            <a:normAutofit fontScale="42000"/>
          </a:bodyPr>
          <a:lstStyle/>
          <a:p>
            <a:endParaRPr lang="es-E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endParaRPr lang="es-ES" sz="4400" b="0" strike="noStrike" spc="-1">
              <a:latin typeface="Arial"/>
            </a:endParaRPr>
          </a:p>
        </p:txBody>
      </p:sp>
      <p:sp>
        <p:nvSpPr>
          <p:cNvPr id="21" name="PlaceHolder 2"/>
          <p:cNvSpPr>
            <a:spLocks noGrp="1"/>
          </p:cNvSpPr>
          <p:nvPr>
            <p:ph type="body"/>
          </p:nvPr>
        </p:nvSpPr>
        <p:spPr>
          <a:xfrm>
            <a:off x="83808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22" name="PlaceHolder 3"/>
          <p:cNvSpPr>
            <a:spLocks noGrp="1"/>
          </p:cNvSpPr>
          <p:nvPr>
            <p:ph type="body"/>
          </p:nvPr>
        </p:nvSpPr>
        <p:spPr>
          <a:xfrm>
            <a:off x="2133360" y="1825560"/>
            <a:ext cx="1233360" cy="2075040"/>
          </a:xfrm>
          <a:prstGeom prst="rect">
            <a:avLst/>
          </a:prstGeom>
        </p:spPr>
        <p:txBody>
          <a:bodyPr lIns="0" tIns="0" rIns="0" bIns="0">
            <a:normAutofit fontScale="42000"/>
          </a:bodyPr>
          <a:lstStyle/>
          <a:p>
            <a:endParaRPr lang="es-ES" sz="3200" b="0" strike="noStrike" spc="-1">
              <a:latin typeface="Arial"/>
            </a:endParaRPr>
          </a:p>
        </p:txBody>
      </p:sp>
      <p:sp>
        <p:nvSpPr>
          <p:cNvPr id="23" name="PlaceHolder 4"/>
          <p:cNvSpPr>
            <a:spLocks noGrp="1"/>
          </p:cNvSpPr>
          <p:nvPr>
            <p:ph type="body"/>
          </p:nvPr>
        </p:nvSpPr>
        <p:spPr>
          <a:xfrm>
            <a:off x="838080" y="4098240"/>
            <a:ext cx="2527920" cy="2075040"/>
          </a:xfrm>
          <a:prstGeom prst="rect">
            <a:avLst/>
          </a:prstGeom>
        </p:spPr>
        <p:txBody>
          <a:bodyPr lIns="0" tIns="0" rIns="0" bIns="0">
            <a:normAutofit/>
          </a:bodyPr>
          <a:lstStyle/>
          <a:p>
            <a:endParaRPr lang="es-E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4880" cy="1324800"/>
          </a:xfrm>
          <a:prstGeom prst="rect">
            <a:avLst/>
          </a:prstGeom>
        </p:spPr>
        <p:txBody>
          <a:bodyPr lIns="0" tIns="0" rIns="0" bIns="0" anchor="ctr">
            <a:noAutofit/>
          </a:bodyPr>
          <a:lstStyle/>
          <a:p>
            <a:pPr algn="ctr"/>
            <a:r>
              <a:rPr lang="es-ES" sz="1800" b="0" strike="noStrike" spc="-1">
                <a:latin typeface="Arial"/>
              </a:rPr>
              <a:t>Pulse para editar el formato del texto de título</a:t>
            </a:r>
          </a:p>
        </p:txBody>
      </p:sp>
      <p:sp>
        <p:nvSpPr>
          <p:cNvPr id="4" name="PlaceHolder 2"/>
          <p:cNvSpPr>
            <a:spLocks noGrp="1"/>
          </p:cNvSpPr>
          <p:nvPr>
            <p:ph type="body"/>
          </p:nvPr>
        </p:nvSpPr>
        <p:spPr>
          <a:xfrm>
            <a:off x="838080" y="1825560"/>
            <a:ext cx="2527920" cy="4350600"/>
          </a:xfrm>
          <a:prstGeom prst="rect">
            <a:avLst/>
          </a:prstGeom>
        </p:spPr>
        <p:txBody>
          <a:bodyPr lIns="0" tIns="0" rIns="0" bIns="0">
            <a:normAutofit fontScale="10000"/>
          </a:bodyPr>
          <a:lstStyle/>
          <a:p>
            <a:pPr marL="432000" indent="-324000" algn="ctr">
              <a:spcBef>
                <a:spcPts val="1417"/>
              </a:spcBef>
              <a:buClr>
                <a:srgbClr val="FFFFFF"/>
              </a:buClr>
              <a:buSzPct val="45000"/>
              <a:buFont typeface="Wingdings" charset="2"/>
              <a:buChar char=""/>
            </a:pPr>
            <a:r>
              <a:rPr lang="es-ES" sz="1800" b="0" strike="noStrike" spc="-1">
                <a:latin typeface="Arial"/>
              </a:rPr>
              <a:t>Pulse para editar el formato de texto del esquema</a:t>
            </a:r>
          </a:p>
          <a:p>
            <a:pPr marL="864000" lvl="1" indent="-324000" algn="ctr">
              <a:spcBef>
                <a:spcPts val="1134"/>
              </a:spcBef>
              <a:buClr>
                <a:srgbClr val="FFFFFF"/>
              </a:buClr>
              <a:buSzPct val="75000"/>
              <a:buFont typeface="Symbol" charset="2"/>
              <a:buChar char=""/>
            </a:pPr>
            <a:r>
              <a:rPr lang="es-ES" sz="1800" b="0" strike="noStrike" spc="-1">
                <a:latin typeface="Arial"/>
              </a:rPr>
              <a:t>Segundo nivel del esquema</a:t>
            </a:r>
          </a:p>
          <a:p>
            <a:pPr marL="1296000" lvl="2" indent="-288000" algn="ctr">
              <a:spcBef>
                <a:spcPts val="850"/>
              </a:spcBef>
              <a:buClr>
                <a:srgbClr val="FFFFFF"/>
              </a:buClr>
              <a:buSzPct val="45000"/>
              <a:buFont typeface="Wingdings" charset="2"/>
              <a:buChar char=""/>
            </a:pPr>
            <a:r>
              <a:rPr lang="es-ES" sz="1800" b="0" strike="noStrike" spc="-1">
                <a:latin typeface="Arial"/>
              </a:rPr>
              <a:t>Tercer nivel del esquema</a:t>
            </a:r>
          </a:p>
          <a:p>
            <a:pPr marL="1728000" lvl="3" indent="-216000" algn="ctr">
              <a:spcBef>
                <a:spcPts val="567"/>
              </a:spcBef>
              <a:buClr>
                <a:srgbClr val="FFFFFF"/>
              </a:buClr>
              <a:buSzPct val="75000"/>
              <a:buFont typeface="Symbol" charset="2"/>
              <a:buChar char=""/>
            </a:pPr>
            <a:r>
              <a:rPr lang="es-ES" sz="1800" b="0" strike="noStrike" spc="-1">
                <a:latin typeface="Arial"/>
              </a:rPr>
              <a:t>Cuarto nivel del esquema</a:t>
            </a:r>
          </a:p>
          <a:p>
            <a:pPr marL="2160000" lvl="4" indent="-216000" algn="ctr">
              <a:spcBef>
                <a:spcPts val="283"/>
              </a:spcBef>
              <a:buClr>
                <a:srgbClr val="FFFFFF"/>
              </a:buClr>
              <a:buSzPct val="45000"/>
              <a:buFont typeface="Wingdings" charset="2"/>
              <a:buChar char=""/>
            </a:pPr>
            <a:r>
              <a:rPr lang="es-ES" sz="1800" b="0" strike="noStrike" spc="-1">
                <a:latin typeface="Arial"/>
              </a:rPr>
              <a:t>Quinto nivel del esquema</a:t>
            </a:r>
          </a:p>
          <a:p>
            <a:pPr marL="2592000" lvl="5" indent="-216000" algn="ctr">
              <a:spcBef>
                <a:spcPts val="283"/>
              </a:spcBef>
              <a:buClr>
                <a:srgbClr val="FFFFFF"/>
              </a:buClr>
              <a:buSzPct val="45000"/>
              <a:buFont typeface="Wingdings" charset="2"/>
              <a:buChar char=""/>
            </a:pPr>
            <a:r>
              <a:rPr lang="es-ES" sz="1800" b="0" strike="noStrike" spc="-1">
                <a:latin typeface="Arial"/>
              </a:rPr>
              <a:t>Sexto nivel del esquema</a:t>
            </a:r>
          </a:p>
          <a:p>
            <a:pPr marL="3024000" lvl="6" indent="-216000" algn="ctr">
              <a:spcBef>
                <a:spcPts val="283"/>
              </a:spcBef>
              <a:buClr>
                <a:srgbClr val="FFFFFF"/>
              </a:buClr>
              <a:buSzPct val="45000"/>
              <a:buFont typeface="Wingdings" charset="2"/>
              <a:buChar char=""/>
            </a:pPr>
            <a:r>
              <a:rPr lang="es-ES" sz="1800" b="0" strike="noStrike" spc="-1">
                <a:latin typeface="Arial"/>
              </a:rPr>
              <a:t>Séptimo nivel del esquema</a:t>
            </a:r>
          </a:p>
        </p:txBody>
      </p:sp>
      <p:sp>
        <p:nvSpPr>
          <p:cNvPr id="2" name="PlaceHolder 3"/>
          <p:cNvSpPr>
            <a:spLocks noGrp="1"/>
          </p:cNvSpPr>
          <p:nvPr>
            <p:ph type="body"/>
          </p:nvPr>
        </p:nvSpPr>
        <p:spPr>
          <a:xfrm>
            <a:off x="3493080" y="1825560"/>
            <a:ext cx="2527920" cy="4350600"/>
          </a:xfrm>
          <a:prstGeom prst="rect">
            <a:avLst/>
          </a:prstGeom>
        </p:spPr>
        <p:txBody>
          <a:bodyPr lIns="0" tIns="0" rIns="0" bIns="0">
            <a:normAutofit fontScale="10000"/>
          </a:bodyPr>
          <a:lstStyle/>
          <a:p>
            <a:pPr marL="432000" indent="-324000" algn="ctr">
              <a:spcBef>
                <a:spcPts val="1417"/>
              </a:spcBef>
              <a:buClr>
                <a:srgbClr val="FFFFFF"/>
              </a:buClr>
              <a:buSzPct val="45000"/>
              <a:buFont typeface="Wingdings" charset="2"/>
              <a:buChar char=""/>
            </a:pPr>
            <a:r>
              <a:rPr lang="es-ES" sz="1800" b="0" strike="noStrike" spc="-1">
                <a:latin typeface="Arial"/>
              </a:rPr>
              <a:t>Pulse para editar el formato de texto del esquema</a:t>
            </a:r>
          </a:p>
          <a:p>
            <a:pPr marL="864000" lvl="1" indent="-324000" algn="ctr">
              <a:spcBef>
                <a:spcPts val="1134"/>
              </a:spcBef>
              <a:buClr>
                <a:srgbClr val="FFFFFF"/>
              </a:buClr>
              <a:buSzPct val="75000"/>
              <a:buFont typeface="Symbol" charset="2"/>
              <a:buChar char=""/>
            </a:pPr>
            <a:r>
              <a:rPr lang="es-ES" sz="1800" b="0" strike="noStrike" spc="-1">
                <a:latin typeface="Arial"/>
              </a:rPr>
              <a:t>Segundo nivel del esquema</a:t>
            </a:r>
          </a:p>
          <a:p>
            <a:pPr marL="1296000" lvl="2" indent="-288000" algn="ctr">
              <a:spcBef>
                <a:spcPts val="850"/>
              </a:spcBef>
              <a:buClr>
                <a:srgbClr val="FFFFFF"/>
              </a:buClr>
              <a:buSzPct val="45000"/>
              <a:buFont typeface="Wingdings" charset="2"/>
              <a:buChar char=""/>
            </a:pPr>
            <a:r>
              <a:rPr lang="es-ES" sz="1800" b="0" strike="noStrike" spc="-1">
                <a:latin typeface="Arial"/>
              </a:rPr>
              <a:t>Tercer nivel del esquema</a:t>
            </a:r>
          </a:p>
          <a:p>
            <a:pPr marL="1728000" lvl="3" indent="-216000" algn="ctr">
              <a:spcBef>
                <a:spcPts val="567"/>
              </a:spcBef>
              <a:buClr>
                <a:srgbClr val="FFFFFF"/>
              </a:buClr>
              <a:buSzPct val="75000"/>
              <a:buFont typeface="Symbol" charset="2"/>
              <a:buChar char=""/>
            </a:pPr>
            <a:r>
              <a:rPr lang="es-ES" sz="1800" b="0" strike="noStrike" spc="-1">
                <a:latin typeface="Arial"/>
              </a:rPr>
              <a:t>Cuarto nivel del esquema</a:t>
            </a:r>
          </a:p>
          <a:p>
            <a:pPr marL="2160000" lvl="4" indent="-216000" algn="ctr">
              <a:spcBef>
                <a:spcPts val="283"/>
              </a:spcBef>
              <a:buClr>
                <a:srgbClr val="FFFFFF"/>
              </a:buClr>
              <a:buSzPct val="45000"/>
              <a:buFont typeface="Wingdings" charset="2"/>
              <a:buChar char=""/>
            </a:pPr>
            <a:r>
              <a:rPr lang="es-ES" sz="1800" b="0" strike="noStrike" spc="-1">
                <a:latin typeface="Arial"/>
              </a:rPr>
              <a:t>Quinto nivel del esquema</a:t>
            </a:r>
          </a:p>
          <a:p>
            <a:pPr marL="2592000" lvl="5" indent="-216000" algn="ctr">
              <a:spcBef>
                <a:spcPts val="283"/>
              </a:spcBef>
              <a:buClr>
                <a:srgbClr val="FFFFFF"/>
              </a:buClr>
              <a:buSzPct val="45000"/>
              <a:buFont typeface="Wingdings" charset="2"/>
              <a:buChar char=""/>
            </a:pPr>
            <a:r>
              <a:rPr lang="es-ES" sz="1800" b="0" strike="noStrike" spc="-1">
                <a:latin typeface="Arial"/>
              </a:rPr>
              <a:t>Sexto nivel del esquema</a:t>
            </a:r>
          </a:p>
          <a:p>
            <a:pPr marL="3024000" lvl="6" indent="-216000" algn="ctr">
              <a:spcBef>
                <a:spcPts val="283"/>
              </a:spcBef>
              <a:buClr>
                <a:srgbClr val="FFFFFF"/>
              </a:buClr>
              <a:buSzPct val="45000"/>
              <a:buFont typeface="Wingdings" charset="2"/>
              <a:buChar char=""/>
            </a:pPr>
            <a:r>
              <a:rPr lang="es-ES" sz="18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towardsdatascience.com/gradient-descent-animation-1-simple-linear-regression-e49315b24672" TargetMode="External"/><Relationship Id="rId5" Type="http://schemas.openxmlformats.org/officeDocument/2006/relationships/hyperlink" Target="https://machinelearningmastery.com/gradient-descent-for-machine-learning/" TargetMode="External"/><Relationship Id="rId4" Type="http://schemas.openxmlformats.org/officeDocument/2006/relationships/hyperlink" Target="https://www.cienciadedatos.net/documentos/py10-regresion-lineal-python.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ch04.html#idm45022189758376"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medium.com/analytics-vidhya/understanding-logistic-regression-b3c672deac04" TargetMode="External"/><Relationship Id="rId4" Type="http://schemas.openxmlformats.org/officeDocument/2006/relationships/hyperlink" Target="https://www.cienciadedatos.net/documentos/py17-regresion-logistica-python.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www.r2d3.us/visual-intro-to-machine-learning-part-1/"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4FAA7D-9F0F-6448-BBB1-DE20945867C9}"/>
              </a:ext>
            </a:extLst>
          </p:cNvPr>
          <p:cNvSpPr/>
          <p:nvPr/>
        </p:nvSpPr>
        <p:spPr>
          <a:xfrm>
            <a:off x="2167467" y="1951672"/>
            <a:ext cx="6096000" cy="1477328"/>
          </a:xfrm>
          <a:prstGeom prst="rect">
            <a:avLst/>
          </a:prstGeom>
        </p:spPr>
        <p:txBody>
          <a:bodyPr>
            <a:spAutoFit/>
          </a:bodyPr>
          <a:lstStyle/>
          <a:p>
            <a:pPr fontAlgn="base"/>
            <a:r>
              <a:rPr lang="en-GB" dirty="0" err="1">
                <a:solidFill>
                  <a:schemeClr val="bg1"/>
                </a:solidFill>
                <a:latin typeface="Roboto" panose="02000000000000000000" pitchFamily="2" charset="0"/>
              </a:rPr>
              <a:t>Según</a:t>
            </a:r>
            <a:r>
              <a:rPr lang="en-GB" dirty="0">
                <a:solidFill>
                  <a:schemeClr val="bg1"/>
                </a:solidFill>
                <a:latin typeface="Roboto" panose="02000000000000000000" pitchFamily="2" charset="0"/>
              </a:rPr>
              <a:t> el </a:t>
            </a:r>
            <a:r>
              <a:rPr lang="en-GB" dirty="0" err="1">
                <a:solidFill>
                  <a:schemeClr val="bg1"/>
                </a:solidFill>
                <a:latin typeface="Roboto" panose="02000000000000000000" pitchFamily="2" charset="0"/>
              </a:rPr>
              <a:t>problemas</a:t>
            </a:r>
            <a:r>
              <a:rPr lang="en-GB" dirty="0">
                <a:solidFill>
                  <a:schemeClr val="bg1"/>
                </a:solidFill>
                <a:latin typeface="Roboto" panose="02000000000000000000" pitchFamily="2" charset="0"/>
              </a:rPr>
              <a:t> </a:t>
            </a:r>
            <a:r>
              <a:rPr lang="en-GB" dirty="0" err="1">
                <a:solidFill>
                  <a:schemeClr val="bg1"/>
                </a:solidFill>
                <a:latin typeface="Roboto" panose="02000000000000000000" pitchFamily="2" charset="0"/>
              </a:rPr>
              <a:t>típico</a:t>
            </a:r>
            <a:r>
              <a:rPr lang="en-GB" dirty="0">
                <a:solidFill>
                  <a:schemeClr val="bg1"/>
                </a:solidFill>
                <a:latin typeface="Roboto" panose="02000000000000000000" pitchFamily="2" charset="0"/>
              </a:rPr>
              <a:t> a resolver:</a:t>
            </a:r>
          </a:p>
          <a:p>
            <a:pPr marL="800100" lvl="1" indent="-342900" fontAlgn="base">
              <a:buFont typeface="+mj-lt"/>
              <a:buAutoNum type="arabicPeriod"/>
            </a:pPr>
            <a:r>
              <a:rPr lang="en-GB" dirty="0" err="1">
                <a:solidFill>
                  <a:schemeClr val="bg1"/>
                </a:solidFill>
                <a:latin typeface="Roboto" panose="02000000000000000000" pitchFamily="2" charset="0"/>
              </a:rPr>
              <a:t>Regresión</a:t>
            </a:r>
            <a:r>
              <a:rPr lang="en-GB" dirty="0">
                <a:solidFill>
                  <a:schemeClr val="bg1"/>
                </a:solidFill>
                <a:latin typeface="Roboto" panose="02000000000000000000" pitchFamily="2" charset="0"/>
              </a:rPr>
              <a:t> simple</a:t>
            </a:r>
          </a:p>
          <a:p>
            <a:pPr marL="800100" lvl="1" indent="-342900" fontAlgn="base">
              <a:buFont typeface="+mj-lt"/>
              <a:buAutoNum type="arabicPeriod"/>
            </a:pPr>
            <a:r>
              <a:rPr lang="en-GB" dirty="0">
                <a:solidFill>
                  <a:schemeClr val="bg1"/>
                </a:solidFill>
                <a:latin typeface="Roboto" panose="02000000000000000000" pitchFamily="2" charset="0"/>
              </a:rPr>
              <a:t>Clustering </a:t>
            </a:r>
          </a:p>
          <a:p>
            <a:pPr marL="800100" lvl="1" indent="-342900" fontAlgn="base">
              <a:buFont typeface="+mj-lt"/>
              <a:buAutoNum type="arabicPeriod"/>
            </a:pPr>
            <a:r>
              <a:rPr lang="en-GB" dirty="0" err="1">
                <a:solidFill>
                  <a:schemeClr val="bg1"/>
                </a:solidFill>
                <a:latin typeface="Roboto" panose="02000000000000000000" pitchFamily="2" charset="0"/>
              </a:rPr>
              <a:t>Clasificación</a:t>
            </a:r>
            <a:endParaRPr lang="en-GB" dirty="0">
              <a:solidFill>
                <a:schemeClr val="bg1"/>
              </a:solidFill>
              <a:latin typeface="Roboto" panose="02000000000000000000" pitchFamily="2" charset="0"/>
            </a:endParaRPr>
          </a:p>
          <a:p>
            <a:pPr marL="800100" lvl="1" indent="-342900" fontAlgn="base">
              <a:buFont typeface="+mj-lt"/>
              <a:buAutoNum type="arabicPeriod"/>
            </a:pPr>
            <a:r>
              <a:rPr lang="en-GB" dirty="0" err="1">
                <a:solidFill>
                  <a:schemeClr val="bg1"/>
                </a:solidFill>
                <a:latin typeface="Roboto" panose="02000000000000000000" pitchFamily="2" charset="0"/>
              </a:rPr>
              <a:t>Deteccion</a:t>
            </a:r>
            <a:r>
              <a:rPr lang="en-GB" dirty="0">
                <a:solidFill>
                  <a:schemeClr val="bg1"/>
                </a:solidFill>
                <a:latin typeface="Roboto" panose="02000000000000000000" pitchFamily="2" charset="0"/>
              </a:rPr>
              <a:t> de </a:t>
            </a:r>
            <a:r>
              <a:rPr lang="en-GB" dirty="0" err="1">
                <a:solidFill>
                  <a:schemeClr val="bg1"/>
                </a:solidFill>
                <a:latin typeface="Roboto" panose="02000000000000000000" pitchFamily="2" charset="0"/>
              </a:rPr>
              <a:t>anomalias</a:t>
            </a:r>
            <a:endParaRPr lang="en-GB" b="0" i="0" dirty="0">
              <a:solidFill>
                <a:schemeClr val="bg1"/>
              </a:solidFill>
              <a:effectLst/>
              <a:latin typeface="Roboto" panose="02000000000000000000" pitchFamily="2" charset="0"/>
            </a:endParaRPr>
          </a:p>
        </p:txBody>
      </p:sp>
      <p:sp>
        <p:nvSpPr>
          <p:cNvPr id="3" name="Rectangle 2">
            <a:extLst>
              <a:ext uri="{FF2B5EF4-FFF2-40B4-BE49-F238E27FC236}">
                <a16:creationId xmlns:a16="http://schemas.microsoft.com/office/drawing/2014/main" id="{EC5C6125-7B9E-3D49-B727-23B89E895A29}"/>
              </a:ext>
            </a:extLst>
          </p:cNvPr>
          <p:cNvSpPr/>
          <p:nvPr/>
        </p:nvSpPr>
        <p:spPr>
          <a:xfrm>
            <a:off x="730351" y="602733"/>
            <a:ext cx="7367210" cy="70173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GB" sz="4400" spc="-1" dirty="0" err="1">
                <a:solidFill>
                  <a:srgbClr val="FF0000"/>
                </a:solidFill>
                <a:latin typeface="Calibri Light"/>
              </a:rPr>
              <a:t>Resumen</a:t>
            </a:r>
            <a:r>
              <a:rPr lang="en-GB" sz="4400" spc="-1" dirty="0">
                <a:solidFill>
                  <a:srgbClr val="FF0000"/>
                </a:solidFill>
                <a:latin typeface="Calibri Light"/>
              </a:rPr>
              <a:t> de </a:t>
            </a:r>
            <a:r>
              <a:rPr lang="en-GB" sz="4400" spc="-1" dirty="0" err="1">
                <a:solidFill>
                  <a:srgbClr val="FF0000"/>
                </a:solidFill>
                <a:latin typeface="Calibri Light"/>
              </a:rPr>
              <a:t>clasificación</a:t>
            </a:r>
            <a:r>
              <a:rPr lang="en-GB" sz="4400" spc="-1" dirty="0">
                <a:solidFill>
                  <a:srgbClr val="FF0000"/>
                </a:solidFill>
                <a:latin typeface="Calibri Light"/>
              </a:rPr>
              <a:t> de ML</a:t>
            </a:r>
          </a:p>
        </p:txBody>
      </p:sp>
    </p:spTree>
    <p:extLst>
      <p:ext uri="{BB962C8B-B14F-4D97-AF65-F5344CB8AC3E}">
        <p14:creationId xmlns:p14="http://schemas.microsoft.com/office/powerpoint/2010/main" val="4158330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38080" y="365040"/>
            <a:ext cx="572544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000" b="0" strike="noStrike" spc="-1" dirty="0">
                <a:solidFill>
                  <a:srgbClr val="FF0000"/>
                </a:solidFill>
                <a:latin typeface="Calibri Light"/>
              </a:rPr>
              <a:t>Bibliografía regresión lineal</a:t>
            </a:r>
            <a:endParaRPr lang="es-ES" sz="4000" b="0" strike="noStrike" spc="-1" dirty="0">
              <a:latin typeface="Arial"/>
            </a:endParaRPr>
          </a:p>
        </p:txBody>
      </p:sp>
      <p:sp>
        <p:nvSpPr>
          <p:cNvPr id="98" name="CustomShape 2"/>
          <p:cNvSpPr/>
          <p:nvPr/>
        </p:nvSpPr>
        <p:spPr>
          <a:xfrm>
            <a:off x="943919" y="1690560"/>
            <a:ext cx="10548997" cy="382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720">
              <a:lnSpc>
                <a:spcPct val="90000"/>
              </a:lnSpc>
              <a:spcBef>
                <a:spcPts val="1001"/>
              </a:spcBef>
              <a:buClr>
                <a:srgbClr val="FFFFFF"/>
              </a:buClr>
            </a:pPr>
            <a:r>
              <a:rPr lang="en-US" sz="1600" spc="-1" dirty="0">
                <a:solidFill>
                  <a:srgbClr val="FFFFFF"/>
                </a:solidFill>
                <a:latin typeface="Calibri"/>
                <a:hlinkClick r:id="rId3"/>
              </a:rPr>
              <a:t>https://learning.oreilly.com/library/view/hands-on-machine-learning/9781492032632/</a:t>
            </a:r>
            <a:endParaRPr lang="en-US" sz="1600" spc="-1" dirty="0">
              <a:solidFill>
                <a:srgbClr val="FFFFFF"/>
              </a:solidFill>
              <a:latin typeface="Calibri"/>
            </a:endParaRPr>
          </a:p>
          <a:p>
            <a:pPr marL="720">
              <a:lnSpc>
                <a:spcPct val="90000"/>
              </a:lnSpc>
              <a:spcBef>
                <a:spcPts val="1001"/>
              </a:spcBef>
              <a:buClr>
                <a:srgbClr val="FFFFFF"/>
              </a:buClr>
            </a:pPr>
            <a:endParaRPr lang="en-US" sz="1600" b="0" strike="noStrike" spc="-1" dirty="0">
              <a:solidFill>
                <a:srgbClr val="FFFFFF"/>
              </a:solidFill>
              <a:latin typeface="Calibri"/>
            </a:endParaRPr>
          </a:p>
          <a:p>
            <a:pPr marL="720">
              <a:lnSpc>
                <a:spcPct val="90000"/>
              </a:lnSpc>
              <a:spcBef>
                <a:spcPts val="1001"/>
              </a:spcBef>
              <a:buClr>
                <a:srgbClr val="FFFFFF"/>
              </a:buClr>
            </a:pPr>
            <a:r>
              <a:rPr lang="es-ES" sz="1600" b="0" strike="noStrike" spc="-1" dirty="0">
                <a:latin typeface="Arial"/>
                <a:hlinkClick r:id="rId4"/>
              </a:rPr>
              <a:t>https://www.cienciadedatos.net/documentos/py10-regresion-lineal-python.html</a:t>
            </a:r>
            <a:endParaRPr lang="es-ES" sz="1600" b="0" strike="noStrike" spc="-1" dirty="0">
              <a:latin typeface="Arial"/>
            </a:endParaRPr>
          </a:p>
          <a:p>
            <a:pPr marL="720">
              <a:lnSpc>
                <a:spcPct val="90000"/>
              </a:lnSpc>
              <a:spcBef>
                <a:spcPts val="1001"/>
              </a:spcBef>
              <a:buClr>
                <a:srgbClr val="FFFFFF"/>
              </a:buClr>
            </a:pPr>
            <a:endParaRPr lang="es-ES" sz="1600" spc="-1" dirty="0">
              <a:latin typeface="Arial"/>
            </a:endParaRPr>
          </a:p>
          <a:p>
            <a:pPr marL="720">
              <a:lnSpc>
                <a:spcPct val="90000"/>
              </a:lnSpc>
              <a:spcBef>
                <a:spcPts val="1001"/>
              </a:spcBef>
              <a:buClr>
                <a:srgbClr val="FFFFFF"/>
              </a:buClr>
            </a:pPr>
            <a:r>
              <a:rPr lang="es-ES" sz="1800" dirty="0">
                <a:effectLst/>
                <a:latin typeface="Calibri" panose="020F0502020204030204" pitchFamily="34" charset="0"/>
                <a:hlinkClick r:id="rId5"/>
              </a:rPr>
              <a:t>https://machinelearningmastery.com/gradient-descent-for-machine-learning/</a:t>
            </a:r>
            <a:endParaRPr lang="es-ES" sz="1600" spc="-1" dirty="0">
              <a:effectLst/>
              <a:latin typeface="Arial"/>
            </a:endParaRPr>
          </a:p>
          <a:p>
            <a:pPr marL="720">
              <a:lnSpc>
                <a:spcPct val="90000"/>
              </a:lnSpc>
              <a:spcBef>
                <a:spcPts val="1001"/>
              </a:spcBef>
              <a:buClr>
                <a:srgbClr val="FFFFFF"/>
              </a:buClr>
            </a:pPr>
            <a:endParaRPr lang="es-ES" sz="1600" b="0" strike="noStrike" spc="-1" dirty="0">
              <a:latin typeface="Arial"/>
            </a:endParaRPr>
          </a:p>
          <a:p>
            <a:pPr marL="720">
              <a:lnSpc>
                <a:spcPct val="90000"/>
              </a:lnSpc>
              <a:spcBef>
                <a:spcPts val="1001"/>
              </a:spcBef>
              <a:buClr>
                <a:srgbClr val="FFFFFF"/>
              </a:buClr>
            </a:pPr>
            <a:r>
              <a:rPr lang="es-ES" sz="1800" dirty="0">
                <a:effectLst/>
                <a:latin typeface="Calibri" panose="020F0502020204030204" pitchFamily="34" charset="0"/>
                <a:hlinkClick r:id="rId6"/>
              </a:rPr>
              <a:t>https://towardsdatascience.com/gradient-descent-animation-1-simple-linear-regression-e49315b24672</a:t>
            </a:r>
            <a:endParaRPr lang="es-ES" sz="1600" spc="-1" dirty="0">
              <a:effectLst/>
              <a:latin typeface="Arial"/>
            </a:endParaRPr>
          </a:p>
          <a:p>
            <a:pPr marL="720">
              <a:lnSpc>
                <a:spcPct val="90000"/>
              </a:lnSpc>
              <a:spcBef>
                <a:spcPts val="1001"/>
              </a:spcBef>
              <a:buClr>
                <a:srgbClr val="FFFFFF"/>
              </a:buClr>
            </a:pPr>
            <a:endParaRPr lang="es-ES" sz="1600" b="0" strike="noStrike" spc="-1" dirty="0">
              <a:latin typeface="Arial"/>
            </a:endParaRPr>
          </a:p>
        </p:txBody>
      </p:sp>
    </p:spTree>
    <p:extLst>
      <p:ext uri="{BB962C8B-B14F-4D97-AF65-F5344CB8AC3E}">
        <p14:creationId xmlns:p14="http://schemas.microsoft.com/office/powerpoint/2010/main" val="243589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1472400" y="2766240"/>
            <a:ext cx="924624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a:solidFill>
                  <a:srgbClr val="FF0000"/>
                </a:solidFill>
                <a:latin typeface="Calibri Light"/>
              </a:rPr>
              <a:t>Machine Learning – Regresión logística</a:t>
            </a:r>
            <a:endParaRPr lang="es-ES" sz="4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FF0000"/>
                </a:solidFill>
                <a:latin typeface="Calibri Light"/>
              </a:rPr>
              <a:t>Algoritmo de clasificación</a:t>
            </a:r>
            <a:endParaRPr lang="es-ES" sz="4400" b="0" strike="noStrike" spc="-1">
              <a:latin typeface="Arial"/>
            </a:endParaRPr>
          </a:p>
        </p:txBody>
      </p:sp>
      <p:sp>
        <p:nvSpPr>
          <p:cNvPr id="47" name="CustomShape 2"/>
          <p:cNvSpPr/>
          <p:nvPr/>
        </p:nvSpPr>
        <p:spPr>
          <a:xfrm>
            <a:off x="1065600" y="2223000"/>
            <a:ext cx="3701880" cy="305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marL="228600" indent="-227880">
              <a:lnSpc>
                <a:spcPct val="90000"/>
              </a:lnSpc>
              <a:spcBef>
                <a:spcPts val="1001"/>
              </a:spcBef>
              <a:buClr>
                <a:srgbClr val="FFFFFF"/>
              </a:buClr>
              <a:buFont typeface="Arial"/>
              <a:buChar char="•"/>
            </a:pPr>
            <a:r>
              <a:rPr lang="en-US" sz="2400" b="0" strike="noStrike" spc="-1">
                <a:solidFill>
                  <a:srgbClr val="FFFFFF"/>
                </a:solidFill>
                <a:latin typeface="Calibri"/>
              </a:rPr>
              <a:t>Aprendizaje supervisado:</a:t>
            </a:r>
            <a:endParaRPr lang="es-ES" sz="2400" b="0" strike="noStrike" spc="-1">
              <a:latin typeface="Arial"/>
            </a:endParaRPr>
          </a:p>
          <a:p>
            <a:pPr marL="685800" lvl="1" indent="-227880">
              <a:lnSpc>
                <a:spcPct val="90000"/>
              </a:lnSpc>
              <a:spcBef>
                <a:spcPts val="499"/>
              </a:spcBef>
              <a:buClr>
                <a:srgbClr val="FFFFFF"/>
              </a:buClr>
              <a:buFont typeface="Arial"/>
              <a:buChar char="•"/>
            </a:pPr>
            <a:r>
              <a:rPr lang="en-US" sz="2000" b="0" strike="noStrike" spc="-1">
                <a:solidFill>
                  <a:srgbClr val="FFFFFF"/>
                </a:solidFill>
                <a:latin typeface="Calibri"/>
              </a:rPr>
              <a:t>Regresión</a:t>
            </a:r>
            <a:endParaRPr lang="es-ES" sz="2000" b="0" strike="noStrike" spc="-1">
              <a:latin typeface="Arial"/>
            </a:endParaRPr>
          </a:p>
          <a:p>
            <a:pPr marL="685800" lvl="1" indent="-227880">
              <a:lnSpc>
                <a:spcPct val="90000"/>
              </a:lnSpc>
              <a:spcBef>
                <a:spcPts val="499"/>
              </a:spcBef>
              <a:buClr>
                <a:srgbClr val="FFFFFF"/>
              </a:buClr>
              <a:buFont typeface="Arial"/>
              <a:buChar char="•"/>
            </a:pPr>
            <a:r>
              <a:rPr lang="en-US" sz="2000" b="0" strike="noStrike" spc="-1">
                <a:solidFill>
                  <a:srgbClr val="FFFFFF"/>
                </a:solidFill>
                <a:latin typeface="Calibri"/>
              </a:rPr>
              <a:t>Clasificación</a:t>
            </a:r>
            <a:endParaRPr lang="es-ES" sz="2000" b="0" strike="noStrike" spc="-1">
              <a:latin typeface="Arial"/>
            </a:endParaRPr>
          </a:p>
          <a:p>
            <a:pPr>
              <a:lnSpc>
                <a:spcPct val="100000"/>
              </a:lnSpc>
            </a:pPr>
            <a:endParaRPr lang="es-ES" sz="2000" b="0" strike="noStrike" spc="-1">
              <a:latin typeface="Arial"/>
            </a:endParaRPr>
          </a:p>
          <a:p>
            <a:pPr marL="228600" indent="-227880">
              <a:lnSpc>
                <a:spcPct val="90000"/>
              </a:lnSpc>
              <a:spcBef>
                <a:spcPts val="1001"/>
              </a:spcBef>
              <a:buClr>
                <a:srgbClr val="FFFFFF"/>
              </a:buClr>
              <a:buFont typeface="Arial"/>
              <a:buChar char="•"/>
            </a:pPr>
            <a:r>
              <a:rPr lang="en-US" sz="2400" b="0" strike="noStrike" spc="-1">
                <a:solidFill>
                  <a:srgbClr val="FFFFFF"/>
                </a:solidFill>
                <a:latin typeface="Calibri"/>
              </a:rPr>
              <a:t>Aprendizaje no supervisado:</a:t>
            </a:r>
            <a:endParaRPr lang="es-ES" sz="2400" b="0" strike="noStrike" spc="-1">
              <a:latin typeface="Arial"/>
            </a:endParaRPr>
          </a:p>
          <a:p>
            <a:pPr marL="685800" lvl="1" indent="-227880">
              <a:lnSpc>
                <a:spcPct val="90000"/>
              </a:lnSpc>
              <a:spcBef>
                <a:spcPts val="499"/>
              </a:spcBef>
              <a:buClr>
                <a:srgbClr val="FFFFFF"/>
              </a:buClr>
              <a:buFont typeface="Arial"/>
              <a:buChar char="•"/>
            </a:pPr>
            <a:r>
              <a:rPr lang="en-US" sz="2000" b="0" strike="noStrike" spc="-1">
                <a:solidFill>
                  <a:srgbClr val="FFFFFF"/>
                </a:solidFill>
                <a:latin typeface="Calibri"/>
              </a:rPr>
              <a:t>Clusterización</a:t>
            </a:r>
            <a:endParaRPr lang="es-ES" sz="2000" b="0" strike="noStrike" spc="-1">
              <a:latin typeface="Arial"/>
            </a:endParaRPr>
          </a:p>
          <a:p>
            <a:pPr marL="685800" lvl="1" indent="-227880">
              <a:lnSpc>
                <a:spcPct val="90000"/>
              </a:lnSpc>
              <a:spcBef>
                <a:spcPts val="499"/>
              </a:spcBef>
              <a:buClr>
                <a:srgbClr val="FFFFFF"/>
              </a:buClr>
              <a:buFont typeface="Arial"/>
              <a:buChar char="•"/>
            </a:pPr>
            <a:r>
              <a:rPr lang="en-US" sz="2000" b="0" strike="noStrike" spc="-1">
                <a:solidFill>
                  <a:srgbClr val="FFFFFF"/>
                </a:solidFill>
                <a:latin typeface="Calibri"/>
              </a:rPr>
              <a:t>Reducción de dimensionalidad</a:t>
            </a:r>
            <a:endParaRPr lang="es-ES" sz="2000" b="0" strike="noStrike" spc="-1">
              <a:latin typeface="Arial"/>
            </a:endParaRPr>
          </a:p>
          <a:p>
            <a:pPr>
              <a:lnSpc>
                <a:spcPct val="100000"/>
              </a:lnSpc>
            </a:pPr>
            <a:endParaRPr lang="es-ES" sz="2000" b="0" strike="noStrike" spc="-1">
              <a:latin typeface="Arial"/>
            </a:endParaRPr>
          </a:p>
          <a:p>
            <a:pPr marL="228600" indent="-227880">
              <a:lnSpc>
                <a:spcPct val="90000"/>
              </a:lnSpc>
              <a:spcBef>
                <a:spcPts val="1001"/>
              </a:spcBef>
              <a:buClr>
                <a:srgbClr val="FFFFFF"/>
              </a:buClr>
              <a:buFont typeface="Arial"/>
              <a:buChar char="•"/>
            </a:pPr>
            <a:r>
              <a:rPr lang="en-US" sz="2400" b="0" strike="noStrike" spc="-1">
                <a:solidFill>
                  <a:srgbClr val="FFFFFF"/>
                </a:solidFill>
                <a:latin typeface="Calibri"/>
              </a:rPr>
              <a:t>Aprendizaje por refuerzo</a:t>
            </a:r>
            <a:endParaRPr lang="es-ES" sz="2400" b="0" strike="noStrike" spc="-1">
              <a:latin typeface="Arial"/>
            </a:endParaRPr>
          </a:p>
          <a:p>
            <a:pPr>
              <a:lnSpc>
                <a:spcPct val="90000"/>
              </a:lnSpc>
              <a:spcBef>
                <a:spcPts val="1001"/>
              </a:spcBef>
            </a:pPr>
            <a:endParaRPr lang="es-ES" sz="2400" b="0" strike="noStrike" spc="-1">
              <a:latin typeface="Arial"/>
            </a:endParaRPr>
          </a:p>
        </p:txBody>
      </p:sp>
      <p:pic>
        <p:nvPicPr>
          <p:cNvPr id="48" name="Picture 2" descr="Machine Learning Algorithm - Backbone of emerging technologies"/>
          <p:cNvPicPr/>
          <p:nvPr/>
        </p:nvPicPr>
        <p:blipFill>
          <a:blip r:embed="rId3"/>
          <a:stretch/>
        </p:blipFill>
        <p:spPr>
          <a:xfrm>
            <a:off x="5799240" y="1805040"/>
            <a:ext cx="5447880" cy="38952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a:solidFill>
                  <a:srgbClr val="FF0000"/>
                </a:solidFill>
                <a:latin typeface="Calibri Light"/>
              </a:rPr>
              <a:t>Regresión logística</a:t>
            </a:r>
            <a:endParaRPr lang="es-ES" sz="4400" b="0" strike="noStrike" spc="-1">
              <a:latin typeface="Arial"/>
            </a:endParaRPr>
          </a:p>
        </p:txBody>
      </p:sp>
      <p:sp>
        <p:nvSpPr>
          <p:cNvPr id="50" name="CustomShape 2"/>
          <p:cNvSpPr/>
          <p:nvPr/>
        </p:nvSpPr>
        <p:spPr>
          <a:xfrm>
            <a:off x="838080" y="1545435"/>
            <a:ext cx="5163225" cy="494752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FFFFFF"/>
              </a:buClr>
              <a:buFont typeface="Arial"/>
              <a:buChar char="•"/>
            </a:pPr>
            <a:r>
              <a:rPr lang="en-US" sz="1800" b="0" strike="noStrike" spc="-1" dirty="0">
                <a:solidFill>
                  <a:srgbClr val="FFFFFF"/>
                </a:solidFill>
                <a:latin typeface="Calibri"/>
              </a:rPr>
              <a:t>Que no </a:t>
            </a:r>
            <a:r>
              <a:rPr lang="en-US" sz="1800" b="0" strike="noStrike" spc="-1" dirty="0" err="1">
                <a:solidFill>
                  <a:srgbClr val="FFFFFF"/>
                </a:solidFill>
                <a:latin typeface="Calibri"/>
              </a:rPr>
              <a:t>te</a:t>
            </a:r>
            <a:r>
              <a:rPr lang="en-US" sz="1800" b="0" strike="noStrike" spc="-1" dirty="0">
                <a:solidFill>
                  <a:srgbClr val="FFFFFF"/>
                </a:solidFill>
                <a:latin typeface="Calibri"/>
              </a:rPr>
              <a:t> </a:t>
            </a:r>
            <a:r>
              <a:rPr lang="en-US" sz="1800" b="0" strike="noStrike" spc="-1" dirty="0" err="1">
                <a:solidFill>
                  <a:srgbClr val="FFFFFF"/>
                </a:solidFill>
                <a:latin typeface="Calibri"/>
              </a:rPr>
              <a:t>confunda</a:t>
            </a:r>
            <a:r>
              <a:rPr lang="en-US" sz="1800" b="0" strike="noStrike" spc="-1" dirty="0">
                <a:solidFill>
                  <a:srgbClr val="FFFFFF"/>
                </a:solidFill>
                <a:latin typeface="Calibri"/>
              </a:rPr>
              <a:t> </a:t>
            </a:r>
            <a:r>
              <a:rPr lang="en-US" sz="1800" b="0" strike="noStrike" spc="-1" dirty="0" err="1">
                <a:solidFill>
                  <a:srgbClr val="FFFFFF"/>
                </a:solidFill>
                <a:latin typeface="Calibri"/>
              </a:rPr>
              <a:t>el</a:t>
            </a:r>
            <a:r>
              <a:rPr lang="en-US" sz="1800" b="0" strike="noStrike" spc="-1" dirty="0">
                <a:solidFill>
                  <a:srgbClr val="FFFFFF"/>
                </a:solidFill>
                <a:latin typeface="Calibri"/>
              </a:rPr>
              <a:t> </a:t>
            </a:r>
            <a:r>
              <a:rPr lang="en-US" sz="1800" b="0" strike="noStrike" spc="-1" dirty="0" err="1">
                <a:solidFill>
                  <a:srgbClr val="FFFFFF"/>
                </a:solidFill>
                <a:latin typeface="Calibri"/>
              </a:rPr>
              <a:t>nombre</a:t>
            </a:r>
            <a:r>
              <a:rPr lang="en-US" sz="1800" b="0" strike="noStrike" spc="-1" dirty="0">
                <a:solidFill>
                  <a:srgbClr val="FFFFFF"/>
                </a:solidFill>
                <a:latin typeface="Calibri"/>
              </a:rPr>
              <a:t>!  Es </a:t>
            </a:r>
            <a:r>
              <a:rPr lang="en-US" sz="1800" b="0" strike="noStrike" spc="-1" dirty="0" err="1">
                <a:solidFill>
                  <a:srgbClr val="FFFFFF"/>
                </a:solidFill>
                <a:latin typeface="Calibri"/>
              </a:rPr>
              <a:t>clasificación</a:t>
            </a:r>
            <a:r>
              <a:rPr lang="en-US" sz="1800" b="0" strike="noStrike" spc="-1" dirty="0">
                <a:solidFill>
                  <a:srgbClr val="FFFFFF"/>
                </a:solidFill>
                <a:latin typeface="Calibri"/>
              </a:rPr>
              <a:t>.</a:t>
            </a:r>
            <a:endParaRPr lang="es-ES" sz="1800" b="0" strike="noStrike" spc="-1" dirty="0">
              <a:latin typeface="Arial"/>
            </a:endParaRPr>
          </a:p>
          <a:p>
            <a:pPr>
              <a:lnSpc>
                <a:spcPct val="90000"/>
              </a:lnSpc>
              <a:spcBef>
                <a:spcPts val="1001"/>
              </a:spcBef>
            </a:pPr>
            <a:endParaRPr lang="es-ES" sz="1800" b="0" strike="noStrike" spc="-1" dirty="0">
              <a:latin typeface="Arial"/>
            </a:endParaRPr>
          </a:p>
          <a:p>
            <a:pPr marL="228600" indent="-227880">
              <a:lnSpc>
                <a:spcPct val="90000"/>
              </a:lnSpc>
              <a:spcBef>
                <a:spcPts val="1001"/>
              </a:spcBef>
              <a:buClr>
                <a:srgbClr val="FFFFFF"/>
              </a:buClr>
              <a:buFont typeface="Arial"/>
              <a:buChar char="•"/>
            </a:pPr>
            <a:r>
              <a:rPr lang="en-US" sz="1800" b="0" strike="noStrike" spc="-1" dirty="0">
                <a:solidFill>
                  <a:srgbClr val="FFFFFF"/>
                </a:solidFill>
                <a:latin typeface="Calibri"/>
              </a:rPr>
              <a:t>Es un </a:t>
            </a:r>
            <a:r>
              <a:rPr lang="en-US" sz="1800" b="0" strike="noStrike" spc="-1" dirty="0" err="1">
                <a:solidFill>
                  <a:srgbClr val="FFFFFF"/>
                </a:solidFill>
                <a:latin typeface="Calibri"/>
              </a:rPr>
              <a:t>tipo</a:t>
            </a:r>
            <a:r>
              <a:rPr lang="en-US" sz="1800" b="0" strike="noStrike" spc="-1" dirty="0">
                <a:solidFill>
                  <a:srgbClr val="FFFFFF"/>
                </a:solidFill>
                <a:latin typeface="Calibri"/>
              </a:rPr>
              <a:t> de </a:t>
            </a:r>
            <a:r>
              <a:rPr lang="en-US" sz="1800" b="0" strike="noStrike" spc="-1" dirty="0" err="1">
                <a:solidFill>
                  <a:srgbClr val="FFFFFF"/>
                </a:solidFill>
                <a:latin typeface="Calibri"/>
              </a:rPr>
              <a:t>análisis</a:t>
            </a:r>
            <a:r>
              <a:rPr lang="en-US" sz="1800" b="0" strike="noStrike" spc="-1" dirty="0">
                <a:solidFill>
                  <a:srgbClr val="FFFFFF"/>
                </a:solidFill>
                <a:latin typeface="Calibri"/>
              </a:rPr>
              <a:t> de </a:t>
            </a:r>
            <a:r>
              <a:rPr lang="en-US" sz="1800" b="0" strike="noStrike" spc="-1" dirty="0" err="1">
                <a:solidFill>
                  <a:srgbClr val="FFFFFF"/>
                </a:solidFill>
                <a:latin typeface="Calibri"/>
              </a:rPr>
              <a:t>regresión</a:t>
            </a:r>
            <a:r>
              <a:rPr lang="en-US" sz="1800" b="0" strike="noStrike" spc="-1" dirty="0">
                <a:solidFill>
                  <a:srgbClr val="FFFFFF"/>
                </a:solidFill>
                <a:latin typeface="Calibri"/>
              </a:rPr>
              <a:t> </a:t>
            </a:r>
            <a:r>
              <a:rPr lang="en-US" sz="1800" b="0" strike="noStrike" spc="-1" dirty="0" err="1">
                <a:solidFill>
                  <a:srgbClr val="FFFFFF"/>
                </a:solidFill>
                <a:latin typeface="Calibri"/>
              </a:rPr>
              <a:t>utilizado</a:t>
            </a:r>
            <a:r>
              <a:rPr lang="en-US" sz="1800" b="0" strike="noStrike" spc="-1" dirty="0">
                <a:solidFill>
                  <a:srgbClr val="FFFFFF"/>
                </a:solidFill>
                <a:latin typeface="Calibri"/>
              </a:rPr>
              <a:t> para </a:t>
            </a:r>
            <a:r>
              <a:rPr lang="en-US" sz="1800" b="0" strike="noStrike" spc="-1" dirty="0" err="1">
                <a:solidFill>
                  <a:srgbClr val="FFFFFF"/>
                </a:solidFill>
                <a:latin typeface="Calibri"/>
              </a:rPr>
              <a:t>predecir</a:t>
            </a:r>
            <a:r>
              <a:rPr lang="en-US" sz="1800" b="0" strike="noStrike" spc="-1" dirty="0">
                <a:solidFill>
                  <a:srgbClr val="FFFFFF"/>
                </a:solidFill>
                <a:latin typeface="Calibri"/>
              </a:rPr>
              <a:t> </a:t>
            </a:r>
            <a:r>
              <a:rPr lang="en-US" sz="1800" b="0" strike="noStrike" spc="-1" dirty="0" err="1">
                <a:solidFill>
                  <a:srgbClr val="FFFFFF"/>
                </a:solidFill>
                <a:latin typeface="Calibri"/>
              </a:rPr>
              <a:t>el</a:t>
            </a:r>
            <a:r>
              <a:rPr lang="en-US" sz="1800" b="0" strike="noStrike" spc="-1" dirty="0">
                <a:solidFill>
                  <a:srgbClr val="FFFFFF"/>
                </a:solidFill>
                <a:latin typeface="Calibri"/>
              </a:rPr>
              <a:t> </a:t>
            </a:r>
            <a:r>
              <a:rPr lang="en-US" sz="1800" b="0" strike="noStrike" spc="-1" dirty="0" err="1">
                <a:solidFill>
                  <a:srgbClr val="FFFFFF"/>
                </a:solidFill>
                <a:latin typeface="Calibri"/>
              </a:rPr>
              <a:t>resultado</a:t>
            </a:r>
            <a:r>
              <a:rPr lang="en-US" sz="1800" b="0" strike="noStrike" spc="-1" dirty="0">
                <a:solidFill>
                  <a:srgbClr val="FFFFFF"/>
                </a:solidFill>
                <a:latin typeface="Calibri"/>
              </a:rPr>
              <a:t> de una variable </a:t>
            </a:r>
            <a:r>
              <a:rPr lang="en-US" sz="1800" b="0" strike="noStrike" spc="-1" dirty="0" err="1">
                <a:solidFill>
                  <a:srgbClr val="FFFFFF"/>
                </a:solidFill>
                <a:latin typeface="Calibri"/>
              </a:rPr>
              <a:t>categórica</a:t>
            </a:r>
            <a:r>
              <a:rPr lang="en-US" sz="1800" b="0" strike="noStrike" spc="-1" dirty="0">
                <a:solidFill>
                  <a:srgbClr val="FFFFFF"/>
                </a:solidFill>
                <a:latin typeface="Calibri"/>
              </a:rPr>
              <a:t> (y) </a:t>
            </a:r>
            <a:r>
              <a:rPr lang="en-US" sz="1800" b="0" strike="noStrike" spc="-1" dirty="0" err="1">
                <a:solidFill>
                  <a:srgbClr val="FFFFFF"/>
                </a:solidFill>
                <a:latin typeface="Calibri"/>
              </a:rPr>
              <a:t>en</a:t>
            </a:r>
            <a:r>
              <a:rPr lang="en-US" sz="1800" b="0" strike="noStrike" spc="-1" dirty="0">
                <a:solidFill>
                  <a:srgbClr val="FFFFFF"/>
                </a:solidFill>
                <a:latin typeface="Calibri"/>
              </a:rPr>
              <a:t> </a:t>
            </a:r>
            <a:r>
              <a:rPr lang="en-US" sz="1800" b="0" strike="noStrike" spc="-1" dirty="0" err="1">
                <a:solidFill>
                  <a:srgbClr val="FFFFFF"/>
                </a:solidFill>
                <a:latin typeface="Calibri"/>
              </a:rPr>
              <a:t>función</a:t>
            </a:r>
            <a:r>
              <a:rPr lang="en-US" sz="1800" b="0" strike="noStrike" spc="-1" dirty="0">
                <a:solidFill>
                  <a:srgbClr val="FFFFFF"/>
                </a:solidFill>
                <a:latin typeface="Calibri"/>
              </a:rPr>
              <a:t> de las variables </a:t>
            </a:r>
            <a:r>
              <a:rPr lang="en-US" sz="1800" b="0" strike="noStrike" spc="-1" dirty="0" err="1">
                <a:solidFill>
                  <a:srgbClr val="FFFFFF"/>
                </a:solidFill>
                <a:latin typeface="Calibri"/>
              </a:rPr>
              <a:t>independientes</a:t>
            </a:r>
            <a:r>
              <a:rPr lang="en-US" sz="1800" b="0" strike="noStrike" spc="-1" dirty="0">
                <a:solidFill>
                  <a:srgbClr val="FFFFFF"/>
                </a:solidFill>
                <a:latin typeface="Calibri"/>
              </a:rPr>
              <a:t> (x).</a:t>
            </a:r>
            <a:endParaRPr lang="es-ES" sz="1800" b="0" strike="noStrike" spc="-1" dirty="0">
              <a:latin typeface="Arial"/>
            </a:endParaRPr>
          </a:p>
          <a:p>
            <a:pPr>
              <a:lnSpc>
                <a:spcPct val="90000"/>
              </a:lnSpc>
              <a:spcBef>
                <a:spcPts val="1001"/>
              </a:spcBef>
            </a:pPr>
            <a:endParaRPr lang="es-ES" sz="1800" b="0" strike="noStrike" spc="-1" dirty="0">
              <a:latin typeface="Arial"/>
            </a:endParaRPr>
          </a:p>
          <a:p>
            <a:pPr marL="228600" indent="-227880">
              <a:lnSpc>
                <a:spcPct val="90000"/>
              </a:lnSpc>
              <a:spcBef>
                <a:spcPts val="1001"/>
              </a:spcBef>
              <a:buClr>
                <a:srgbClr val="FFFFFF"/>
              </a:buClr>
              <a:buFont typeface="Arial"/>
              <a:buChar char="•"/>
            </a:pPr>
            <a:r>
              <a:rPr lang="en-US" sz="1800" b="0" strike="noStrike" spc="-1" dirty="0">
                <a:solidFill>
                  <a:srgbClr val="FFFFFF"/>
                </a:solidFill>
                <a:latin typeface="Calibri"/>
              </a:rPr>
              <a:t>Util para </a:t>
            </a:r>
            <a:r>
              <a:rPr lang="en-US" sz="1800" b="0" strike="noStrike" spc="-1" dirty="0" err="1">
                <a:solidFill>
                  <a:srgbClr val="FFFFFF"/>
                </a:solidFill>
                <a:latin typeface="Calibri"/>
              </a:rPr>
              <a:t>modelar</a:t>
            </a:r>
            <a:r>
              <a:rPr lang="en-US" sz="1800" b="0" strike="noStrike" spc="-1" dirty="0">
                <a:solidFill>
                  <a:srgbClr val="FFFFFF"/>
                </a:solidFill>
                <a:latin typeface="Calibri"/>
              </a:rPr>
              <a:t> la </a:t>
            </a:r>
            <a:r>
              <a:rPr lang="en-US" sz="1800" b="0" strike="noStrike" spc="-1" dirty="0" err="1">
                <a:solidFill>
                  <a:srgbClr val="FFFFFF"/>
                </a:solidFill>
                <a:latin typeface="Calibri"/>
              </a:rPr>
              <a:t>probabilidad</a:t>
            </a:r>
            <a:r>
              <a:rPr lang="en-US" sz="1800" b="0" strike="noStrike" spc="-1" dirty="0">
                <a:solidFill>
                  <a:srgbClr val="FFFFFF"/>
                </a:solidFill>
                <a:latin typeface="Calibri"/>
              </a:rPr>
              <a:t> de un </a:t>
            </a:r>
            <a:r>
              <a:rPr lang="en-US" sz="1800" b="0" strike="noStrike" spc="-1" dirty="0" err="1">
                <a:solidFill>
                  <a:srgbClr val="FFFFFF"/>
                </a:solidFill>
                <a:latin typeface="Calibri"/>
              </a:rPr>
              <a:t>evento</a:t>
            </a:r>
            <a:r>
              <a:rPr lang="en-US" sz="1800" b="0" strike="noStrike" spc="-1" dirty="0">
                <a:solidFill>
                  <a:srgbClr val="FFFFFF"/>
                </a:solidFill>
                <a:latin typeface="Calibri"/>
              </a:rPr>
              <a:t> </a:t>
            </a:r>
            <a:r>
              <a:rPr lang="en-US" sz="1800" b="0" strike="noStrike" spc="-1" dirty="0" err="1">
                <a:solidFill>
                  <a:srgbClr val="FFFFFF"/>
                </a:solidFill>
                <a:latin typeface="Calibri"/>
              </a:rPr>
              <a:t>ocurriendo</a:t>
            </a:r>
            <a:r>
              <a:rPr lang="en-US" sz="1800" b="0" strike="noStrike" spc="-1" dirty="0">
                <a:solidFill>
                  <a:srgbClr val="FFFFFF"/>
                </a:solidFill>
                <a:latin typeface="Calibri"/>
              </a:rPr>
              <a:t> </a:t>
            </a:r>
            <a:r>
              <a:rPr lang="en-US" sz="1800" b="0" strike="noStrike" spc="-1" dirty="0" err="1">
                <a:solidFill>
                  <a:srgbClr val="FFFFFF"/>
                </a:solidFill>
                <a:latin typeface="Calibri"/>
              </a:rPr>
              <a:t>como</a:t>
            </a:r>
            <a:r>
              <a:rPr lang="en-US" sz="1800" b="0" strike="noStrike" spc="-1" dirty="0">
                <a:solidFill>
                  <a:srgbClr val="FFFFFF"/>
                </a:solidFill>
                <a:latin typeface="Calibri"/>
              </a:rPr>
              <a:t> </a:t>
            </a:r>
            <a:r>
              <a:rPr lang="en-US" sz="1800" b="0" strike="noStrike" spc="-1" dirty="0" err="1">
                <a:solidFill>
                  <a:srgbClr val="FFFFFF"/>
                </a:solidFill>
                <a:latin typeface="Calibri"/>
              </a:rPr>
              <a:t>función</a:t>
            </a:r>
            <a:r>
              <a:rPr lang="en-US" sz="1800" b="0" strike="noStrike" spc="-1" dirty="0">
                <a:solidFill>
                  <a:srgbClr val="FFFFFF"/>
                </a:solidFill>
                <a:latin typeface="Calibri"/>
              </a:rPr>
              <a:t> de </a:t>
            </a:r>
            <a:r>
              <a:rPr lang="en-US" sz="1800" b="0" strike="noStrike" spc="-1" dirty="0" err="1">
                <a:solidFill>
                  <a:srgbClr val="FFFFFF"/>
                </a:solidFill>
                <a:latin typeface="Calibri"/>
              </a:rPr>
              <a:t>otros</a:t>
            </a:r>
            <a:r>
              <a:rPr lang="en-US" sz="1800" b="0" strike="noStrike" spc="-1" dirty="0">
                <a:solidFill>
                  <a:srgbClr val="FFFFFF"/>
                </a:solidFill>
                <a:latin typeface="Calibri"/>
              </a:rPr>
              <a:t> </a:t>
            </a:r>
            <a:r>
              <a:rPr lang="en-US" sz="1800" b="0" strike="noStrike" spc="-1" dirty="0" err="1">
                <a:solidFill>
                  <a:srgbClr val="FFFFFF"/>
                </a:solidFill>
                <a:latin typeface="Calibri"/>
              </a:rPr>
              <a:t>factores</a:t>
            </a:r>
            <a:r>
              <a:rPr lang="en-US" sz="1800" b="0" strike="noStrike" spc="-1" dirty="0">
                <a:solidFill>
                  <a:srgbClr val="FFFFFF"/>
                </a:solidFill>
                <a:latin typeface="Calibri"/>
              </a:rPr>
              <a:t>.</a:t>
            </a:r>
          </a:p>
          <a:p>
            <a:pPr marL="720">
              <a:lnSpc>
                <a:spcPct val="90000"/>
              </a:lnSpc>
              <a:spcBef>
                <a:spcPts val="1001"/>
              </a:spcBef>
              <a:buClr>
                <a:srgbClr val="FFFFFF"/>
              </a:buClr>
            </a:pPr>
            <a:endParaRPr lang="en-US" sz="1800" b="0" strike="noStrike" spc="-1" dirty="0">
              <a:solidFill>
                <a:srgbClr val="FFFFFF"/>
              </a:solidFill>
              <a:latin typeface="Calibri"/>
            </a:endParaRPr>
          </a:p>
          <a:p>
            <a:pPr marL="228600" indent="-227880">
              <a:lnSpc>
                <a:spcPct val="90000"/>
              </a:lnSpc>
              <a:spcBef>
                <a:spcPts val="1001"/>
              </a:spcBef>
              <a:buClr>
                <a:srgbClr val="FFFFFF"/>
              </a:buClr>
              <a:buFont typeface="Arial"/>
              <a:buChar char="•"/>
            </a:pPr>
            <a:r>
              <a:rPr lang="es-ES" sz="1800" b="0" strike="noStrike" spc="-1" dirty="0">
                <a:solidFill>
                  <a:srgbClr val="FFFFFF"/>
                </a:solidFill>
                <a:latin typeface="Calibri"/>
              </a:rPr>
              <a:t>Se usa principalmente en clasificación binaria</a:t>
            </a:r>
          </a:p>
          <a:p>
            <a:pPr marL="720">
              <a:lnSpc>
                <a:spcPct val="90000"/>
              </a:lnSpc>
              <a:spcBef>
                <a:spcPts val="1001"/>
              </a:spcBef>
              <a:buClr>
                <a:srgbClr val="FFFFFF"/>
              </a:buClr>
            </a:pPr>
            <a:endParaRPr lang="es-ES" sz="1800" b="0" strike="noStrike" spc="-1" dirty="0">
              <a:solidFill>
                <a:srgbClr val="FFFFFF"/>
              </a:solidFill>
              <a:latin typeface="Calibri"/>
            </a:endParaRPr>
          </a:p>
          <a:p>
            <a:pPr marL="228600" indent="-227880">
              <a:lnSpc>
                <a:spcPct val="90000"/>
              </a:lnSpc>
              <a:spcBef>
                <a:spcPts val="1001"/>
              </a:spcBef>
              <a:buClr>
                <a:srgbClr val="FFFFFF"/>
              </a:buClr>
              <a:buFont typeface="Arial"/>
              <a:buChar char="•"/>
            </a:pPr>
            <a:r>
              <a:rPr lang="es-ES" sz="1800" b="0" strike="noStrike" spc="-1" dirty="0">
                <a:solidFill>
                  <a:srgbClr val="FFFFFF"/>
                </a:solidFill>
                <a:latin typeface="Calibri"/>
              </a:rPr>
              <a:t>Devuelve las probabilidades de pertenencia a la clase 1</a:t>
            </a:r>
            <a:endParaRPr lang="es-ES" sz="1800" b="0" strike="noStrike" spc="-1" dirty="0">
              <a:latin typeface="Arial"/>
            </a:endParaRPr>
          </a:p>
          <a:p>
            <a:pPr marL="228600" indent="-227880">
              <a:lnSpc>
                <a:spcPct val="90000"/>
              </a:lnSpc>
              <a:spcBef>
                <a:spcPts val="1001"/>
              </a:spcBef>
              <a:buClr>
                <a:srgbClr val="FFFFFF"/>
              </a:buClr>
              <a:buFont typeface="Arial"/>
              <a:buChar char="•"/>
            </a:pPr>
            <a:endParaRPr lang="es-ES" sz="1800" b="0" strike="noStrike" spc="-1" dirty="0">
              <a:latin typeface="Arial"/>
            </a:endParaRPr>
          </a:p>
        </p:txBody>
      </p:sp>
      <p:pic>
        <p:nvPicPr>
          <p:cNvPr id="51" name="Picture 2" descr="Regresión Logística para Clasificación - IArtificial.net"/>
          <p:cNvPicPr/>
          <p:nvPr/>
        </p:nvPicPr>
        <p:blipFill>
          <a:blip r:embed="rId3"/>
          <a:stretch/>
        </p:blipFill>
        <p:spPr>
          <a:xfrm>
            <a:off x="6492240" y="1733400"/>
            <a:ext cx="5090760" cy="33908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err="1">
                <a:solidFill>
                  <a:srgbClr val="FF0000"/>
                </a:solidFill>
                <a:latin typeface="Calibri Light"/>
              </a:rPr>
              <a:t>Condiciones</a:t>
            </a:r>
            <a:endParaRPr lang="es-ES" sz="4400" b="0" strike="noStrike" spc="-1" dirty="0">
              <a:latin typeface="Arial"/>
            </a:endParaRPr>
          </a:p>
        </p:txBody>
      </p:sp>
      <p:sp>
        <p:nvSpPr>
          <p:cNvPr id="2" name="CuadroTexto 1">
            <a:extLst>
              <a:ext uri="{FF2B5EF4-FFF2-40B4-BE49-F238E27FC236}">
                <a16:creationId xmlns:a16="http://schemas.microsoft.com/office/drawing/2014/main" id="{850A8182-9249-4B22-A6AC-A0402BAA1B82}"/>
              </a:ext>
            </a:extLst>
          </p:cNvPr>
          <p:cNvSpPr txBox="1"/>
          <p:nvPr/>
        </p:nvSpPr>
        <p:spPr>
          <a:xfrm>
            <a:off x="914399" y="1571348"/>
            <a:ext cx="10093912" cy="1569660"/>
          </a:xfrm>
          <a:prstGeom prst="rect">
            <a:avLst/>
          </a:prstGeom>
          <a:noFill/>
        </p:spPr>
        <p:txBody>
          <a:bodyPr wrap="square" rtlCol="0">
            <a:spAutoFit/>
          </a:bodyPr>
          <a:lstStyle/>
          <a:p>
            <a:pPr marL="285750" indent="-285750">
              <a:buFontTx/>
              <a:buChar char="-"/>
            </a:pPr>
            <a:r>
              <a:rPr lang="es-ES" sz="1600" dirty="0">
                <a:solidFill>
                  <a:schemeClr val="bg1"/>
                </a:solidFill>
              </a:rPr>
              <a:t>No colinealidad</a:t>
            </a:r>
          </a:p>
          <a:p>
            <a:pPr marL="285750" indent="-285750">
              <a:buFontTx/>
              <a:buChar char="-"/>
            </a:pPr>
            <a:r>
              <a:rPr lang="es-ES" sz="1600" dirty="0">
                <a:solidFill>
                  <a:schemeClr val="bg1"/>
                </a:solidFill>
              </a:rPr>
              <a:t>Independencia de las observaciones (aplica principalmente en Time Series)</a:t>
            </a:r>
          </a:p>
          <a:p>
            <a:pPr marL="285750" indent="-285750">
              <a:buFontTx/>
              <a:buChar char="-"/>
            </a:pPr>
            <a:r>
              <a:rPr lang="es-ES" sz="1600" dirty="0">
                <a:solidFill>
                  <a:schemeClr val="bg1"/>
                </a:solidFill>
              </a:rPr>
              <a:t>Grandes muestras funcionan siempre mejor</a:t>
            </a:r>
          </a:p>
          <a:p>
            <a:pPr marL="285750" indent="-285750">
              <a:buFontTx/>
              <a:buChar char="-"/>
            </a:pPr>
            <a:r>
              <a:rPr lang="es-ES" sz="1600" dirty="0">
                <a:solidFill>
                  <a:schemeClr val="bg1"/>
                </a:solidFill>
              </a:rPr>
              <a:t>Ausencia de </a:t>
            </a:r>
            <a:r>
              <a:rPr lang="es-ES" sz="1600" dirty="0" err="1">
                <a:solidFill>
                  <a:schemeClr val="bg1"/>
                </a:solidFill>
              </a:rPr>
              <a:t>outliers</a:t>
            </a:r>
            <a:endParaRPr lang="es-ES" sz="1600" dirty="0">
              <a:solidFill>
                <a:schemeClr val="bg1"/>
              </a:solidFill>
            </a:endParaRPr>
          </a:p>
          <a:p>
            <a:pPr marL="285750" indent="-285750">
              <a:buFontTx/>
              <a:buChar char="-"/>
            </a:pPr>
            <a:r>
              <a:rPr lang="es-ES" sz="1600" dirty="0">
                <a:solidFill>
                  <a:schemeClr val="bg1"/>
                </a:solidFill>
              </a:rPr>
              <a:t>La relación entre variable respuesta y variables independientes no tiene por qué ser lineal</a:t>
            </a:r>
          </a:p>
          <a:p>
            <a:pPr marL="285750" indent="-285750">
              <a:buFontTx/>
              <a:buChar char="-"/>
            </a:pPr>
            <a:r>
              <a:rPr lang="es-ES" sz="1600" dirty="0">
                <a:solidFill>
                  <a:schemeClr val="bg1"/>
                </a:solidFill>
              </a:rPr>
              <a:t>Los errores no tienen por qué distribuirse normalmente</a:t>
            </a:r>
          </a:p>
        </p:txBody>
      </p:sp>
      <p:sp>
        <p:nvSpPr>
          <p:cNvPr id="6" name="CustomShape 1">
            <a:extLst>
              <a:ext uri="{FF2B5EF4-FFF2-40B4-BE49-F238E27FC236}">
                <a16:creationId xmlns:a16="http://schemas.microsoft.com/office/drawing/2014/main" id="{2D01BF10-6A56-477B-95A6-51190957BF38}"/>
              </a:ext>
            </a:extLst>
          </p:cNvPr>
          <p:cNvSpPr/>
          <p:nvPr/>
        </p:nvSpPr>
        <p:spPr>
          <a:xfrm>
            <a:off x="914399" y="3429000"/>
            <a:ext cx="10514880" cy="91831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err="1">
                <a:solidFill>
                  <a:srgbClr val="FF0000"/>
                </a:solidFill>
                <a:latin typeface="Calibri Light"/>
              </a:rPr>
              <a:t>Coeficientes</a:t>
            </a:r>
            <a:endParaRPr lang="es-ES" sz="4400" b="0" strike="noStrike" spc="-1" dirty="0">
              <a:latin typeface="Arial"/>
            </a:endParaRPr>
          </a:p>
        </p:txBody>
      </p:sp>
      <p:sp>
        <p:nvSpPr>
          <p:cNvPr id="7" name="CuadroTexto 6">
            <a:extLst>
              <a:ext uri="{FF2B5EF4-FFF2-40B4-BE49-F238E27FC236}">
                <a16:creationId xmlns:a16="http://schemas.microsoft.com/office/drawing/2014/main" id="{323BCBF5-731C-400B-B29A-D408872E6727}"/>
              </a:ext>
            </a:extLst>
          </p:cNvPr>
          <p:cNvSpPr txBox="1"/>
          <p:nvPr/>
        </p:nvSpPr>
        <p:spPr>
          <a:xfrm>
            <a:off x="914399" y="4178641"/>
            <a:ext cx="10093912" cy="584775"/>
          </a:xfrm>
          <a:prstGeom prst="rect">
            <a:avLst/>
          </a:prstGeom>
          <a:noFill/>
        </p:spPr>
        <p:txBody>
          <a:bodyPr wrap="square" rtlCol="0">
            <a:spAutoFit/>
          </a:bodyPr>
          <a:lstStyle/>
          <a:p>
            <a:pPr marL="285750" indent="-285750">
              <a:buFontTx/>
              <a:buChar char="-"/>
            </a:pPr>
            <a:r>
              <a:rPr lang="es-ES" sz="1600" dirty="0">
                <a:solidFill>
                  <a:schemeClr val="bg1"/>
                </a:solidFill>
              </a:rPr>
              <a:t>Ahora las betas las interpreto como cuánto aumenta el </a:t>
            </a:r>
            <a:r>
              <a:rPr lang="es-ES" sz="1600" i="1" dirty="0">
                <a:solidFill>
                  <a:schemeClr val="bg1"/>
                </a:solidFill>
              </a:rPr>
              <a:t>log </a:t>
            </a:r>
            <a:r>
              <a:rPr lang="es-ES" sz="1600" i="1" dirty="0" err="1">
                <a:solidFill>
                  <a:schemeClr val="bg1"/>
                </a:solidFill>
              </a:rPr>
              <a:t>odds</a:t>
            </a:r>
            <a:r>
              <a:rPr lang="es-ES" sz="1600" i="1" dirty="0">
                <a:solidFill>
                  <a:schemeClr val="bg1"/>
                </a:solidFill>
              </a:rPr>
              <a:t> </a:t>
            </a:r>
            <a:r>
              <a:rPr lang="es-ES" sz="1600" dirty="0">
                <a:solidFill>
                  <a:schemeClr val="bg1"/>
                </a:solidFill>
              </a:rPr>
              <a:t>cuanto aumenta en una unidad el regresor. No muy intuitivo…</a:t>
            </a:r>
          </a:p>
        </p:txBody>
      </p:sp>
      <p:pic>
        <p:nvPicPr>
          <p:cNvPr id="4" name="Imagen 3">
            <a:extLst>
              <a:ext uri="{FF2B5EF4-FFF2-40B4-BE49-F238E27FC236}">
                <a16:creationId xmlns:a16="http://schemas.microsoft.com/office/drawing/2014/main" id="{57BF1EEA-07B7-4665-85F2-3818D81536B9}"/>
              </a:ext>
            </a:extLst>
          </p:cNvPr>
          <p:cNvPicPr>
            <a:picLocks noChangeAspect="1"/>
          </p:cNvPicPr>
          <p:nvPr/>
        </p:nvPicPr>
        <p:blipFill>
          <a:blip r:embed="rId3"/>
          <a:stretch>
            <a:fillRect/>
          </a:stretch>
        </p:blipFill>
        <p:spPr>
          <a:xfrm>
            <a:off x="1309364" y="5040945"/>
            <a:ext cx="3289269" cy="587816"/>
          </a:xfrm>
          <a:prstGeom prst="rect">
            <a:avLst/>
          </a:prstGeom>
        </p:spPr>
      </p:pic>
      <p:sp>
        <p:nvSpPr>
          <p:cNvPr id="10" name="CuadroTexto 9">
            <a:extLst>
              <a:ext uri="{FF2B5EF4-FFF2-40B4-BE49-F238E27FC236}">
                <a16:creationId xmlns:a16="http://schemas.microsoft.com/office/drawing/2014/main" id="{E8AF1CF9-D01F-4947-BD73-2B60E7903188}"/>
              </a:ext>
            </a:extLst>
          </p:cNvPr>
          <p:cNvSpPr txBox="1"/>
          <p:nvPr/>
        </p:nvSpPr>
        <p:spPr>
          <a:xfrm>
            <a:off x="914399" y="5794088"/>
            <a:ext cx="10093912" cy="584775"/>
          </a:xfrm>
          <a:prstGeom prst="rect">
            <a:avLst/>
          </a:prstGeom>
          <a:noFill/>
        </p:spPr>
        <p:txBody>
          <a:bodyPr wrap="square" rtlCol="0">
            <a:spAutoFit/>
          </a:bodyPr>
          <a:lstStyle/>
          <a:p>
            <a:pPr marL="285750" indent="-285750">
              <a:buFontTx/>
              <a:buChar char="-"/>
            </a:pPr>
            <a:r>
              <a:rPr lang="es-ES" sz="1600" dirty="0">
                <a:solidFill>
                  <a:schemeClr val="bg1"/>
                </a:solidFill>
              </a:rPr>
              <a:t>Si lo que queremos es obtener el </a:t>
            </a:r>
            <a:r>
              <a:rPr lang="es-ES" sz="1600" dirty="0" err="1">
                <a:solidFill>
                  <a:schemeClr val="bg1"/>
                </a:solidFill>
              </a:rPr>
              <a:t>feature</a:t>
            </a:r>
            <a:r>
              <a:rPr lang="es-ES" sz="1600" dirty="0">
                <a:solidFill>
                  <a:schemeClr val="bg1"/>
                </a:solidFill>
              </a:rPr>
              <a:t> </a:t>
            </a:r>
            <a:r>
              <a:rPr lang="es-ES" sz="1600" dirty="0" err="1">
                <a:solidFill>
                  <a:schemeClr val="bg1"/>
                </a:solidFill>
              </a:rPr>
              <a:t>importance</a:t>
            </a:r>
            <a:r>
              <a:rPr lang="es-ES" sz="1600" dirty="0">
                <a:solidFill>
                  <a:schemeClr val="bg1"/>
                </a:solidFill>
              </a:rPr>
              <a:t>, nos sirve la técnica empleada en regresión lineal: estandarizamos las </a:t>
            </a:r>
            <a:r>
              <a:rPr lang="es-ES" sz="1600" dirty="0" err="1">
                <a:solidFill>
                  <a:schemeClr val="bg1"/>
                </a:solidFill>
              </a:rPr>
              <a:t>features</a:t>
            </a:r>
            <a:r>
              <a:rPr lang="es-ES" sz="1600" dirty="0">
                <a:solidFill>
                  <a:schemeClr val="bg1"/>
                </a:solidFill>
              </a:rPr>
              <a:t> y después </a:t>
            </a:r>
            <a:r>
              <a:rPr lang="es-ES" sz="1600" dirty="0" err="1">
                <a:solidFill>
                  <a:schemeClr val="bg1"/>
                </a:solidFill>
              </a:rPr>
              <a:t>realizmaos</a:t>
            </a:r>
            <a:r>
              <a:rPr lang="es-ES" sz="1600" dirty="0">
                <a:solidFill>
                  <a:schemeClr val="bg1"/>
                </a:solidFill>
              </a:rPr>
              <a:t> un ranking de las betas.</a:t>
            </a:r>
          </a:p>
        </p:txBody>
      </p:sp>
    </p:spTree>
    <p:extLst>
      <p:ext uri="{BB962C8B-B14F-4D97-AF65-F5344CB8AC3E}">
        <p14:creationId xmlns:p14="http://schemas.microsoft.com/office/powerpoint/2010/main" val="159876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FF0000"/>
                </a:solidFill>
                <a:latin typeface="Calibri Light"/>
              </a:rPr>
              <a:t>¿</a:t>
            </a:r>
            <a:r>
              <a:rPr lang="en-GB" sz="4400" b="0" strike="noStrike" spc="-1" dirty="0" err="1">
                <a:solidFill>
                  <a:srgbClr val="FF0000"/>
                </a:solidFill>
                <a:latin typeface="Calibri Light"/>
              </a:rPr>
              <a:t>Qué</a:t>
            </a:r>
            <a:r>
              <a:rPr lang="en-GB" sz="4400" b="0" strike="noStrike" spc="-1" dirty="0">
                <a:solidFill>
                  <a:srgbClr val="FF0000"/>
                </a:solidFill>
                <a:latin typeface="Calibri Light"/>
              </a:rPr>
              <a:t> </a:t>
            </a:r>
            <a:r>
              <a:rPr lang="en-GB" sz="4400" b="0" strike="noStrike" spc="-1" dirty="0" err="1">
                <a:solidFill>
                  <a:srgbClr val="FF0000"/>
                </a:solidFill>
                <a:latin typeface="Calibri Light"/>
              </a:rPr>
              <a:t>pasa</a:t>
            </a:r>
            <a:r>
              <a:rPr lang="en-GB" sz="4400" b="0" strike="noStrike" spc="-1" dirty="0">
                <a:solidFill>
                  <a:srgbClr val="FF0000"/>
                </a:solidFill>
                <a:latin typeface="Calibri Light"/>
              </a:rPr>
              <a:t> </a:t>
            </a:r>
            <a:r>
              <a:rPr lang="en-GB" sz="4400" b="0" strike="noStrike" spc="-1" dirty="0" err="1">
                <a:solidFill>
                  <a:srgbClr val="FF0000"/>
                </a:solidFill>
                <a:latin typeface="Calibri Light"/>
              </a:rPr>
              <a:t>si</a:t>
            </a:r>
            <a:r>
              <a:rPr lang="en-GB" sz="4400" b="0" strike="noStrike" spc="-1" dirty="0">
                <a:solidFill>
                  <a:srgbClr val="FF0000"/>
                </a:solidFill>
                <a:latin typeface="Calibri Light"/>
              </a:rPr>
              <a:t> </a:t>
            </a:r>
            <a:r>
              <a:rPr lang="en-GB" sz="4400" b="0" strike="noStrike" spc="-1" dirty="0" err="1">
                <a:solidFill>
                  <a:srgbClr val="FF0000"/>
                </a:solidFill>
                <a:latin typeface="Calibri Light"/>
              </a:rPr>
              <a:t>tenemos</a:t>
            </a:r>
            <a:r>
              <a:rPr lang="en-GB" sz="4400" b="0" strike="noStrike" spc="-1" dirty="0">
                <a:solidFill>
                  <a:srgbClr val="FF0000"/>
                </a:solidFill>
                <a:latin typeface="Calibri Light"/>
              </a:rPr>
              <a:t> </a:t>
            </a:r>
            <a:r>
              <a:rPr lang="en-GB" sz="4400" b="0" strike="noStrike" spc="-1" dirty="0" err="1">
                <a:solidFill>
                  <a:srgbClr val="FF0000"/>
                </a:solidFill>
                <a:latin typeface="Calibri Light"/>
              </a:rPr>
              <a:t>multiclase</a:t>
            </a:r>
            <a:r>
              <a:rPr lang="en-GB" sz="4400" b="0" strike="noStrike" spc="-1" dirty="0">
                <a:solidFill>
                  <a:srgbClr val="FF0000"/>
                </a:solidFill>
                <a:latin typeface="Calibri Light"/>
              </a:rPr>
              <a:t>?</a:t>
            </a:r>
            <a:endParaRPr lang="es-ES" sz="4400" b="0" strike="noStrike" spc="-1" dirty="0">
              <a:latin typeface="Arial"/>
            </a:endParaRPr>
          </a:p>
        </p:txBody>
      </p:sp>
      <p:sp>
        <p:nvSpPr>
          <p:cNvPr id="2" name="CuadroTexto 1">
            <a:extLst>
              <a:ext uri="{FF2B5EF4-FFF2-40B4-BE49-F238E27FC236}">
                <a16:creationId xmlns:a16="http://schemas.microsoft.com/office/drawing/2014/main" id="{850A8182-9249-4B22-A6AC-A0402BAA1B82}"/>
              </a:ext>
            </a:extLst>
          </p:cNvPr>
          <p:cNvSpPr txBox="1"/>
          <p:nvPr/>
        </p:nvSpPr>
        <p:spPr>
          <a:xfrm>
            <a:off x="914399" y="1571348"/>
            <a:ext cx="10093912" cy="3046988"/>
          </a:xfrm>
          <a:prstGeom prst="rect">
            <a:avLst/>
          </a:prstGeom>
          <a:noFill/>
        </p:spPr>
        <p:txBody>
          <a:bodyPr wrap="square" rtlCol="0">
            <a:spAutoFit/>
          </a:bodyPr>
          <a:lstStyle/>
          <a:p>
            <a:r>
              <a:rPr lang="es-ES" sz="1600" dirty="0">
                <a:solidFill>
                  <a:schemeClr val="bg1"/>
                </a:solidFill>
              </a:rPr>
              <a:t>Se utiliza la estrategia </a:t>
            </a:r>
            <a:r>
              <a:rPr lang="es-ES" sz="1600" dirty="0" err="1">
                <a:solidFill>
                  <a:schemeClr val="bg1"/>
                </a:solidFill>
              </a:rPr>
              <a:t>OvR</a:t>
            </a:r>
            <a:r>
              <a:rPr lang="es-ES" sz="1600" dirty="0">
                <a:solidFill>
                  <a:schemeClr val="bg1"/>
                </a:solidFill>
              </a:rPr>
              <a:t> </a:t>
            </a:r>
            <a:r>
              <a:rPr lang="es-ES" sz="1600" dirty="0">
                <a:solidFill>
                  <a:schemeClr val="bg1"/>
                </a:solidFill>
                <a:sym typeface="Wingdings" panose="05000000000000000000" pitchFamily="2" charset="2"/>
              </a:rPr>
              <a:t> </a:t>
            </a:r>
            <a:r>
              <a:rPr lang="es-ES" sz="1600" dirty="0" err="1">
                <a:solidFill>
                  <a:schemeClr val="bg1"/>
                </a:solidFill>
                <a:sym typeface="Wingdings" panose="05000000000000000000" pitchFamily="2" charset="2"/>
              </a:rPr>
              <a:t>One</a:t>
            </a:r>
            <a:r>
              <a:rPr lang="es-ES" sz="1600" dirty="0">
                <a:solidFill>
                  <a:schemeClr val="bg1"/>
                </a:solidFill>
                <a:sym typeface="Wingdings" panose="05000000000000000000" pitchFamily="2" charset="2"/>
              </a:rPr>
              <a:t> vs </a:t>
            </a:r>
            <a:r>
              <a:rPr lang="es-ES" sz="1600" dirty="0" err="1">
                <a:solidFill>
                  <a:schemeClr val="bg1"/>
                </a:solidFill>
                <a:sym typeface="Wingdings" panose="05000000000000000000" pitchFamily="2" charset="2"/>
              </a:rPr>
              <a:t>Rest</a:t>
            </a:r>
            <a:endParaRPr lang="es-ES" sz="1600" dirty="0">
              <a:solidFill>
                <a:schemeClr val="bg1"/>
              </a:solidFill>
              <a:sym typeface="Wingdings" panose="05000000000000000000" pitchFamily="2" charset="2"/>
            </a:endParaRPr>
          </a:p>
          <a:p>
            <a:endParaRPr lang="es-ES" sz="1600" dirty="0">
              <a:solidFill>
                <a:schemeClr val="bg1"/>
              </a:solidFill>
              <a:sym typeface="Wingdings" panose="05000000000000000000" pitchFamily="2" charset="2"/>
            </a:endParaRPr>
          </a:p>
          <a:p>
            <a:pPr marL="342900" indent="-342900">
              <a:buFont typeface="+mj-lt"/>
              <a:buAutoNum type="arabicPeriod"/>
            </a:pPr>
            <a:r>
              <a:rPr lang="es-ES" sz="1600" dirty="0">
                <a:solidFill>
                  <a:schemeClr val="bg1"/>
                </a:solidFill>
                <a:sym typeface="Wingdings" panose="05000000000000000000" pitchFamily="2" charset="2"/>
              </a:rPr>
              <a:t>Si hay N clases, montaremos N modelos</a:t>
            </a:r>
          </a:p>
          <a:p>
            <a:pPr marL="342900" indent="-342900">
              <a:buFont typeface="+mj-lt"/>
              <a:buAutoNum type="arabicPeriod"/>
            </a:pPr>
            <a:r>
              <a:rPr lang="es-ES" sz="1600" dirty="0">
                <a:solidFill>
                  <a:schemeClr val="bg1"/>
                </a:solidFill>
                <a:sym typeface="Wingdings" panose="05000000000000000000" pitchFamily="2" charset="2"/>
              </a:rPr>
              <a:t>Cada uno de estos modelos me dará la probabilidad de pertenencia a cada clase</a:t>
            </a:r>
          </a:p>
          <a:p>
            <a:pPr marL="342900" indent="-342900">
              <a:buFont typeface="+mj-lt"/>
              <a:buAutoNum type="arabicPeriod"/>
            </a:pPr>
            <a:r>
              <a:rPr lang="es-ES" sz="1600" dirty="0">
                <a:solidFill>
                  <a:schemeClr val="bg1"/>
                </a:solidFill>
                <a:sym typeface="Wingdings" panose="05000000000000000000" pitchFamily="2" charset="2"/>
              </a:rPr>
              <a:t>La clase ganadora de la predicción será la que tenga una mayor probabilidad</a:t>
            </a:r>
          </a:p>
          <a:p>
            <a:pPr marL="342900" indent="-342900">
              <a:buFont typeface="+mj-lt"/>
              <a:buAutoNum type="arabicPeriod"/>
            </a:pPr>
            <a:endParaRPr lang="es-ES" sz="1600" dirty="0">
              <a:solidFill>
                <a:schemeClr val="bg1"/>
              </a:solidFill>
              <a:sym typeface="Wingdings" panose="05000000000000000000" pitchFamily="2" charset="2"/>
            </a:endParaRPr>
          </a:p>
          <a:p>
            <a:pPr marL="342900" indent="-342900">
              <a:buFont typeface="+mj-lt"/>
              <a:buAutoNum type="arabicPeriod"/>
            </a:pPr>
            <a:endParaRPr lang="es-ES" sz="1600" dirty="0">
              <a:solidFill>
                <a:schemeClr val="bg1"/>
              </a:solidFill>
              <a:sym typeface="Wingdings" panose="05000000000000000000" pitchFamily="2" charset="2"/>
            </a:endParaRPr>
          </a:p>
          <a:p>
            <a:r>
              <a:rPr lang="es-ES" sz="1600" dirty="0">
                <a:solidFill>
                  <a:schemeClr val="bg1"/>
                </a:solidFill>
                <a:sym typeface="Wingdings" panose="05000000000000000000" pitchFamily="2" charset="2"/>
              </a:rPr>
              <a:t>Por ejemplo, si tenemos un clasificador de tipos de vino (blanco, tinto, rosado), tendremos tres modelos:</a:t>
            </a:r>
          </a:p>
          <a:p>
            <a:pPr marL="342900" indent="-342900">
              <a:buFont typeface="+mj-lt"/>
              <a:buAutoNum type="arabicPeriod"/>
            </a:pPr>
            <a:r>
              <a:rPr lang="es-ES" sz="1600" dirty="0">
                <a:solidFill>
                  <a:schemeClr val="bg1"/>
                </a:solidFill>
                <a:sym typeface="Wingdings" panose="05000000000000000000" pitchFamily="2" charset="2"/>
              </a:rPr>
              <a:t>Tinto vs [blanco, rosado]</a:t>
            </a:r>
          </a:p>
          <a:p>
            <a:pPr marL="342900" indent="-342900">
              <a:buFont typeface="+mj-lt"/>
              <a:buAutoNum type="arabicPeriod"/>
            </a:pPr>
            <a:r>
              <a:rPr lang="es-ES" sz="1600" dirty="0">
                <a:solidFill>
                  <a:schemeClr val="bg1"/>
                </a:solidFill>
                <a:sym typeface="Wingdings" panose="05000000000000000000" pitchFamily="2" charset="2"/>
              </a:rPr>
              <a:t>Blanco vs [tinto, rosado]</a:t>
            </a:r>
          </a:p>
          <a:p>
            <a:pPr marL="342900" indent="-342900">
              <a:buFont typeface="+mj-lt"/>
              <a:buAutoNum type="arabicPeriod"/>
            </a:pPr>
            <a:r>
              <a:rPr lang="es-ES" sz="1600" dirty="0">
                <a:solidFill>
                  <a:schemeClr val="bg1"/>
                </a:solidFill>
                <a:sym typeface="Wingdings" panose="05000000000000000000" pitchFamily="2" charset="2"/>
              </a:rPr>
              <a:t>Rosado vs [tinto, blanco]</a:t>
            </a:r>
          </a:p>
          <a:p>
            <a:endParaRPr lang="es-ES" sz="1600" dirty="0">
              <a:solidFill>
                <a:schemeClr val="bg1"/>
              </a:solidFill>
            </a:endParaRPr>
          </a:p>
        </p:txBody>
      </p:sp>
      <p:pic>
        <p:nvPicPr>
          <p:cNvPr id="1026" name="Picture 2" descr="Multi-class Classification — One-vs-All &amp;amp; One-vs-One | by Amey Band |  Towards Data Science">
            <a:extLst>
              <a:ext uri="{FF2B5EF4-FFF2-40B4-BE49-F238E27FC236}">
                <a16:creationId xmlns:a16="http://schemas.microsoft.com/office/drawing/2014/main" id="{7F66599B-A60B-4C27-8132-10C2B614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859" y="4141097"/>
            <a:ext cx="3828695" cy="205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66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ustomShape 1"/>
          <p:cNvSpPr/>
          <p:nvPr/>
        </p:nvSpPr>
        <p:spPr>
          <a:xfrm>
            <a:off x="731967" y="404779"/>
            <a:ext cx="7870166"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s-ES" sz="4800" b="0" strike="noStrike" spc="-1" dirty="0">
                <a:solidFill>
                  <a:srgbClr val="FF0000"/>
                </a:solidFill>
                <a:latin typeface="Calibri Light"/>
              </a:rPr>
              <a:t>Bibliografía regresión logística</a:t>
            </a:r>
            <a:endParaRPr lang="es-ES" sz="4800" b="0" strike="noStrike" spc="-1" dirty="0">
              <a:latin typeface="Arial"/>
            </a:endParaRPr>
          </a:p>
        </p:txBody>
      </p:sp>
      <p:sp>
        <p:nvSpPr>
          <p:cNvPr id="3" name="CuadroTexto 2">
            <a:extLst>
              <a:ext uri="{FF2B5EF4-FFF2-40B4-BE49-F238E27FC236}">
                <a16:creationId xmlns:a16="http://schemas.microsoft.com/office/drawing/2014/main" id="{3421631C-2471-41FE-B7C3-0FFF9185B14C}"/>
              </a:ext>
            </a:extLst>
          </p:cNvPr>
          <p:cNvSpPr txBox="1"/>
          <p:nvPr/>
        </p:nvSpPr>
        <p:spPr>
          <a:xfrm>
            <a:off x="967666" y="2254928"/>
            <a:ext cx="9827581" cy="2031325"/>
          </a:xfrm>
          <a:prstGeom prst="rect">
            <a:avLst/>
          </a:prstGeom>
          <a:noFill/>
        </p:spPr>
        <p:txBody>
          <a:bodyPr wrap="square" rtlCol="0">
            <a:spAutoFit/>
          </a:bodyPr>
          <a:lstStyle/>
          <a:p>
            <a:r>
              <a:rPr lang="es-ES" dirty="0">
                <a:solidFill>
                  <a:schemeClr val="bg1"/>
                </a:solidFill>
                <a:hlinkClick r:id="rId3"/>
              </a:rPr>
              <a:t>https://learning.oreilly.com/library/view/hands-on-machine-learning/9781492032632/ch04.html#idm45022189758376</a:t>
            </a:r>
            <a:endParaRPr lang="es-ES" dirty="0">
              <a:solidFill>
                <a:schemeClr val="bg1"/>
              </a:solidFill>
            </a:endParaRPr>
          </a:p>
          <a:p>
            <a:endParaRPr lang="es-ES" dirty="0">
              <a:solidFill>
                <a:schemeClr val="bg1"/>
              </a:solidFill>
            </a:endParaRPr>
          </a:p>
          <a:p>
            <a:r>
              <a:rPr lang="es-ES" dirty="0">
                <a:solidFill>
                  <a:schemeClr val="bg1"/>
                </a:solidFill>
                <a:hlinkClick r:id="rId4"/>
              </a:rPr>
              <a:t>https://www.cienciadedatos.net/documentos/py17-regresion-logistica-python.html</a:t>
            </a:r>
            <a:endParaRPr lang="es-ES" dirty="0">
              <a:solidFill>
                <a:schemeClr val="bg1"/>
              </a:solidFill>
            </a:endParaRPr>
          </a:p>
          <a:p>
            <a:endParaRPr lang="es-ES" dirty="0">
              <a:solidFill>
                <a:schemeClr val="bg1"/>
              </a:solidFill>
            </a:endParaRPr>
          </a:p>
          <a:p>
            <a:r>
              <a:rPr lang="es-ES" dirty="0">
                <a:solidFill>
                  <a:schemeClr val="bg1"/>
                </a:solidFill>
                <a:hlinkClick r:id="rId5"/>
              </a:rPr>
              <a:t>https://medium.com/analytics-vidhya/understanding-logistic-regression-b3c672deac04</a:t>
            </a:r>
            <a:endParaRPr lang="es-ES" dirty="0">
              <a:solidFill>
                <a:schemeClr val="bg1"/>
              </a:solidFill>
            </a:endParaRPr>
          </a:p>
          <a:p>
            <a:endParaRPr lang="es-E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GB" dirty="0">
                <a:solidFill>
                  <a:srgbClr val="FF0000"/>
                </a:solidFill>
              </a:rPr>
              <a:t>Machine Learning – </a:t>
            </a:r>
            <a:r>
              <a:rPr lang="en-GB" dirty="0" err="1">
                <a:solidFill>
                  <a:srgbClr val="FF0000"/>
                </a:solidFill>
              </a:rPr>
              <a:t>Árboles</a:t>
            </a:r>
            <a:r>
              <a:rPr lang="en-GB" dirty="0">
                <a:solidFill>
                  <a:srgbClr val="FF0000"/>
                </a:solidFill>
              </a:rPr>
              <a:t> de </a:t>
            </a:r>
            <a:r>
              <a:rPr lang="en-GB" dirty="0" err="1">
                <a:solidFill>
                  <a:srgbClr val="FF0000"/>
                </a:solidFill>
              </a:rPr>
              <a:t>decisión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Definición</a:t>
            </a:r>
            <a:endParaRPr>
              <a:solidFill>
                <a:srgbClr val="FF0000"/>
              </a:solidFill>
            </a:endParaRPr>
          </a:p>
        </p:txBody>
      </p:sp>
      <p:sp>
        <p:nvSpPr>
          <p:cNvPr id="110" name="Google Shape;110;p2"/>
          <p:cNvSpPr txBox="1">
            <a:spLocks noGrp="1"/>
          </p:cNvSpPr>
          <p:nvPr>
            <p:ph type="body" idx="1"/>
          </p:nvPr>
        </p:nvSpPr>
        <p:spPr>
          <a:xfrm>
            <a:off x="838199" y="1385725"/>
            <a:ext cx="5730525" cy="13257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None/>
            </a:pPr>
            <a:r>
              <a:rPr lang="en-GB" sz="2500" b="1" dirty="0" err="1"/>
              <a:t>Algoritmo</a:t>
            </a:r>
            <a:r>
              <a:rPr lang="en-GB" sz="2500" b="1" dirty="0"/>
              <a:t> </a:t>
            </a:r>
            <a:r>
              <a:rPr lang="en-GB" sz="2500" b="1" dirty="0" err="1"/>
              <a:t>supervisado</a:t>
            </a:r>
            <a:endParaRPr sz="2500" b="1" dirty="0"/>
          </a:p>
          <a:p>
            <a:pPr marL="0" lvl="0" indent="0" algn="l" rtl="0">
              <a:lnSpc>
                <a:spcPct val="90000"/>
              </a:lnSpc>
              <a:spcBef>
                <a:spcPts val="0"/>
              </a:spcBef>
              <a:spcAft>
                <a:spcPts val="0"/>
              </a:spcAft>
              <a:buNone/>
            </a:pPr>
            <a:endParaRPr lang="en-GB" sz="2500" b="1" dirty="0"/>
          </a:p>
          <a:p>
            <a:pPr marL="0" lvl="0" indent="0" algn="l" rtl="0">
              <a:lnSpc>
                <a:spcPct val="90000"/>
              </a:lnSpc>
              <a:spcBef>
                <a:spcPts val="0"/>
              </a:spcBef>
              <a:spcAft>
                <a:spcPts val="0"/>
              </a:spcAft>
              <a:buNone/>
            </a:pPr>
            <a:r>
              <a:rPr lang="en-GB" sz="2500" b="1" dirty="0"/>
              <a:t>White box: </a:t>
            </a:r>
            <a:r>
              <a:rPr lang="en-GB" sz="2100" b="1" dirty="0"/>
              <a:t>Es un </a:t>
            </a:r>
            <a:r>
              <a:rPr lang="en-GB" sz="2100" b="1" dirty="0" err="1"/>
              <a:t>modelo</a:t>
            </a:r>
            <a:r>
              <a:rPr lang="en-GB" sz="2100" b="1" dirty="0"/>
              <a:t> </a:t>
            </a:r>
            <a:r>
              <a:rPr lang="en-GB" sz="2100" b="1" dirty="0" err="1"/>
              <a:t>intrínsecamente</a:t>
            </a:r>
            <a:r>
              <a:rPr lang="en-GB" sz="2100" b="1" dirty="0"/>
              <a:t> interpretable </a:t>
            </a:r>
            <a:r>
              <a:rPr lang="en-GB" sz="1700" b="1" dirty="0"/>
              <a:t>(</a:t>
            </a:r>
            <a:r>
              <a:rPr lang="en-GB" sz="1700" b="1" dirty="0" err="1"/>
              <a:t>podemos</a:t>
            </a:r>
            <a:r>
              <a:rPr lang="en-GB" sz="1700" b="1" dirty="0"/>
              <a:t>  </a:t>
            </a:r>
            <a:r>
              <a:rPr lang="en-GB" sz="1700" b="1" dirty="0" err="1"/>
              <a:t>comprender</a:t>
            </a:r>
            <a:r>
              <a:rPr lang="en-GB" sz="1700" b="1" dirty="0"/>
              <a:t> </a:t>
            </a:r>
            <a:r>
              <a:rPr lang="en-GB" sz="1700" b="1" dirty="0" err="1"/>
              <a:t>como</a:t>
            </a:r>
            <a:r>
              <a:rPr lang="en-GB" sz="1700" b="1" dirty="0"/>
              <a:t> </a:t>
            </a:r>
            <a:r>
              <a:rPr lang="en-GB" sz="1700" b="1" dirty="0" err="1"/>
              <a:t>realiza</a:t>
            </a:r>
            <a:r>
              <a:rPr lang="en-GB" sz="1700" b="1" dirty="0"/>
              <a:t> las </a:t>
            </a:r>
            <a:r>
              <a:rPr lang="en-GB" sz="1700" b="1" dirty="0" err="1"/>
              <a:t>predicciones</a:t>
            </a:r>
            <a:r>
              <a:rPr lang="en-GB" sz="1700" b="1" dirty="0"/>
              <a:t>  a </a:t>
            </a:r>
            <a:r>
              <a:rPr lang="en-GB" sz="1700" b="1" dirty="0" err="1"/>
              <a:t>través</a:t>
            </a:r>
            <a:r>
              <a:rPr lang="en-GB" sz="1700" b="1" dirty="0"/>
              <a:t> de los </a:t>
            </a:r>
            <a:r>
              <a:rPr lang="en-GB" sz="1700" b="1" dirty="0" err="1"/>
              <a:t>propios</a:t>
            </a:r>
            <a:r>
              <a:rPr lang="en-GB" sz="1700" b="1" dirty="0"/>
              <a:t> </a:t>
            </a:r>
            <a:r>
              <a:rPr lang="en-GB" sz="1700" b="1" dirty="0" err="1"/>
              <a:t>parámetros</a:t>
            </a:r>
            <a:r>
              <a:rPr lang="en-GB" sz="1700" b="1" dirty="0"/>
              <a:t> que </a:t>
            </a:r>
            <a:r>
              <a:rPr lang="en-GB" sz="1700" b="1" dirty="0" err="1"/>
              <a:t>el</a:t>
            </a:r>
            <a:r>
              <a:rPr lang="en-GB" sz="1700" b="1" dirty="0"/>
              <a:t> </a:t>
            </a:r>
            <a:r>
              <a:rPr lang="en-GB" sz="1700" b="1" dirty="0" err="1"/>
              <a:t>modelo</a:t>
            </a:r>
            <a:r>
              <a:rPr lang="en-GB" sz="1700" b="1" dirty="0"/>
              <a:t> </a:t>
            </a:r>
            <a:r>
              <a:rPr lang="en-GB" sz="1700" b="1" dirty="0" err="1"/>
              <a:t>aporta</a:t>
            </a:r>
            <a:r>
              <a:rPr lang="en-GB" sz="1700" b="1" dirty="0"/>
              <a:t>). </a:t>
            </a:r>
            <a:endParaRPr sz="1700" b="1" dirty="0"/>
          </a:p>
          <a:p>
            <a:pPr marL="228600" lvl="0" indent="-50800" algn="l" rtl="0">
              <a:lnSpc>
                <a:spcPct val="90000"/>
              </a:lnSpc>
              <a:spcBef>
                <a:spcPts val="1000"/>
              </a:spcBef>
              <a:spcAft>
                <a:spcPts val="0"/>
              </a:spcAft>
              <a:buClr>
                <a:schemeClr val="lt1"/>
              </a:buClr>
              <a:buSzPts val="2800"/>
              <a:buNone/>
            </a:pPr>
            <a:endParaRPr sz="2900" b="1" dirty="0"/>
          </a:p>
        </p:txBody>
      </p:sp>
      <p:sp>
        <p:nvSpPr>
          <p:cNvPr id="111" name="Google Shape;111;p2"/>
          <p:cNvSpPr txBox="1">
            <a:spLocks noGrp="1"/>
          </p:cNvSpPr>
          <p:nvPr>
            <p:ph type="body" idx="1"/>
          </p:nvPr>
        </p:nvSpPr>
        <p:spPr>
          <a:xfrm>
            <a:off x="6272125" y="898575"/>
            <a:ext cx="5452800" cy="747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GB" sz="2500" b="1"/>
              <a:t>Clasificación y Regresión</a:t>
            </a:r>
            <a:endParaRPr sz="2500" b="1"/>
          </a:p>
          <a:p>
            <a:pPr marL="228600" lvl="0" indent="-50800" algn="ctr" rtl="0">
              <a:lnSpc>
                <a:spcPct val="90000"/>
              </a:lnSpc>
              <a:spcBef>
                <a:spcPts val="1000"/>
              </a:spcBef>
              <a:spcAft>
                <a:spcPts val="0"/>
              </a:spcAft>
              <a:buClr>
                <a:schemeClr val="lt1"/>
              </a:buClr>
              <a:buSzPts val="2800"/>
              <a:buNone/>
            </a:pPr>
            <a:endParaRPr sz="2900" b="1"/>
          </a:p>
        </p:txBody>
      </p:sp>
      <p:sp>
        <p:nvSpPr>
          <p:cNvPr id="112" name="Google Shape;112;p2"/>
          <p:cNvSpPr txBox="1">
            <a:spLocks noGrp="1"/>
          </p:cNvSpPr>
          <p:nvPr>
            <p:ph type="body" idx="1"/>
          </p:nvPr>
        </p:nvSpPr>
        <p:spPr>
          <a:xfrm>
            <a:off x="1668775" y="3463900"/>
            <a:ext cx="3362700" cy="747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GB" sz="2500" b="1"/>
              <a:t>No lineal</a:t>
            </a:r>
            <a:endParaRPr sz="2500" b="1"/>
          </a:p>
          <a:p>
            <a:pPr marL="228600" lvl="0" indent="-50800" algn="ctr" rtl="0">
              <a:lnSpc>
                <a:spcPct val="90000"/>
              </a:lnSpc>
              <a:spcBef>
                <a:spcPts val="1000"/>
              </a:spcBef>
              <a:spcAft>
                <a:spcPts val="0"/>
              </a:spcAft>
              <a:buClr>
                <a:schemeClr val="lt1"/>
              </a:buClr>
              <a:buSzPts val="2800"/>
              <a:buNone/>
            </a:pPr>
            <a:endParaRPr sz="2900" b="1"/>
          </a:p>
        </p:txBody>
      </p:sp>
      <p:pic>
        <p:nvPicPr>
          <p:cNvPr id="113" name="Google Shape;113;p2"/>
          <p:cNvPicPr preferRelativeResize="0"/>
          <p:nvPr/>
        </p:nvPicPr>
        <p:blipFill>
          <a:blip r:embed="rId3">
            <a:alphaModFix/>
          </a:blip>
          <a:stretch>
            <a:fillRect/>
          </a:stretch>
        </p:blipFill>
        <p:spPr>
          <a:xfrm>
            <a:off x="188825" y="3855358"/>
            <a:ext cx="3437220" cy="2718832"/>
          </a:xfrm>
          <a:prstGeom prst="rect">
            <a:avLst/>
          </a:prstGeom>
          <a:noFill/>
          <a:ln>
            <a:noFill/>
          </a:ln>
        </p:spPr>
      </p:pic>
      <p:pic>
        <p:nvPicPr>
          <p:cNvPr id="114" name="Google Shape;114;p2"/>
          <p:cNvPicPr preferRelativeResize="0"/>
          <p:nvPr/>
        </p:nvPicPr>
        <p:blipFill>
          <a:blip r:embed="rId4">
            <a:alphaModFix/>
          </a:blip>
          <a:stretch>
            <a:fillRect/>
          </a:stretch>
        </p:blipFill>
        <p:spPr>
          <a:xfrm>
            <a:off x="3024307" y="3802500"/>
            <a:ext cx="3544418" cy="2803575"/>
          </a:xfrm>
          <a:prstGeom prst="rect">
            <a:avLst/>
          </a:prstGeom>
          <a:noFill/>
          <a:ln>
            <a:noFill/>
          </a:ln>
        </p:spPr>
      </p:pic>
      <p:pic>
        <p:nvPicPr>
          <p:cNvPr id="11" name="Imagen 10" descr="Diagrama&#10;&#10;Descripción generada automáticamente">
            <a:extLst>
              <a:ext uri="{FF2B5EF4-FFF2-40B4-BE49-F238E27FC236}">
                <a16:creationId xmlns:a16="http://schemas.microsoft.com/office/drawing/2014/main" id="{BE1536A7-BD2F-4F70-B324-7A7374B0EB9C}"/>
              </a:ext>
            </a:extLst>
          </p:cNvPr>
          <p:cNvPicPr>
            <a:picLocks noChangeAspect="1"/>
          </p:cNvPicPr>
          <p:nvPr/>
        </p:nvPicPr>
        <p:blipFill>
          <a:blip r:embed="rId5"/>
          <a:stretch>
            <a:fillRect/>
          </a:stretch>
        </p:blipFill>
        <p:spPr>
          <a:xfrm>
            <a:off x="7411188" y="1382802"/>
            <a:ext cx="3054212" cy="2534853"/>
          </a:xfrm>
          <a:prstGeom prst="rect">
            <a:avLst/>
          </a:prstGeom>
        </p:spPr>
      </p:pic>
      <p:pic>
        <p:nvPicPr>
          <p:cNvPr id="3" name="Imagen 2" descr="Un letrero de color blanco&#10;&#10;Descripción generada automáticamente con confianza media">
            <a:extLst>
              <a:ext uri="{FF2B5EF4-FFF2-40B4-BE49-F238E27FC236}">
                <a16:creationId xmlns:a16="http://schemas.microsoft.com/office/drawing/2014/main" id="{83451908-5F0C-4199-BF5F-3BBDB83F3E4C}"/>
              </a:ext>
            </a:extLst>
          </p:cNvPr>
          <p:cNvPicPr>
            <a:picLocks noChangeAspect="1"/>
          </p:cNvPicPr>
          <p:nvPr/>
        </p:nvPicPr>
        <p:blipFill>
          <a:blip r:embed="rId6"/>
          <a:stretch>
            <a:fillRect/>
          </a:stretch>
        </p:blipFill>
        <p:spPr>
          <a:xfrm>
            <a:off x="7402196" y="4080386"/>
            <a:ext cx="3076629" cy="23494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a1eac15f37_0_5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Funcionamiento</a:t>
            </a:r>
            <a:endParaRPr lang="en-GB" dirty="0"/>
          </a:p>
        </p:txBody>
      </p:sp>
      <p:sp>
        <p:nvSpPr>
          <p:cNvPr id="137" name="Google Shape;137;ga1eac15f37_0_54"/>
          <p:cNvSpPr txBox="1"/>
          <p:nvPr/>
        </p:nvSpPr>
        <p:spPr>
          <a:xfrm>
            <a:off x="838200" y="1398595"/>
            <a:ext cx="5735320" cy="4245121"/>
          </a:xfrm>
          <a:prstGeom prst="rect">
            <a:avLst/>
          </a:prstGeom>
          <a:noFill/>
          <a:ln>
            <a:noFill/>
          </a:ln>
        </p:spPr>
        <p:txBody>
          <a:bodyPr spcFirstLastPara="1" wrap="square" lIns="91425" tIns="91425" rIns="91425" bIns="91425" anchor="t" anchorCtr="0">
            <a:noAutofit/>
          </a:bodyPr>
          <a:lstStyle/>
          <a:p>
            <a:pPr marL="444500" lvl="0" indent="-342900" algn="l" rtl="0">
              <a:spcBef>
                <a:spcPts val="0"/>
              </a:spcBef>
              <a:spcAft>
                <a:spcPts val="0"/>
              </a:spcAft>
              <a:buClr>
                <a:schemeClr val="lt1"/>
              </a:buClr>
              <a:buSzPts val="2000"/>
              <a:buFont typeface="+mj-lt"/>
              <a:buAutoNum type="arabicPeriod"/>
            </a:pPr>
            <a:r>
              <a:rPr lang="es-ES" sz="1600" b="1" dirty="0">
                <a:solidFill>
                  <a:schemeClr val="bg1"/>
                </a:solidFill>
                <a:latin typeface="Calibri"/>
                <a:ea typeface="Calibri"/>
                <a:cs typeface="Calibri"/>
                <a:sym typeface="Calibri"/>
              </a:rPr>
              <a:t>Dividimos el espacio muestral con la variable más predictiva (la que mejor separa los datos) </a:t>
            </a:r>
          </a:p>
          <a:p>
            <a:pPr marL="457200" lvl="0" indent="-355600" algn="l" rtl="0">
              <a:spcBef>
                <a:spcPts val="0"/>
              </a:spcBef>
              <a:spcAft>
                <a:spcPts val="0"/>
              </a:spcAft>
              <a:buClr>
                <a:schemeClr val="lt1"/>
              </a:buClr>
              <a:buSzPts val="2000"/>
              <a:buFont typeface="+mj-lt"/>
              <a:buAutoNum type="arabicPeriod"/>
            </a:pPr>
            <a:endParaRPr lang="es-ES" sz="1600" b="1" dirty="0">
              <a:solidFill>
                <a:schemeClr val="bg1"/>
              </a:solidFill>
              <a:latin typeface="Calibri"/>
              <a:ea typeface="Calibri"/>
              <a:cs typeface="Calibri"/>
              <a:sym typeface="Calibri"/>
            </a:endParaRPr>
          </a:p>
          <a:p>
            <a:pPr marL="444500" lvl="0" indent="-342900" algn="l" rtl="0">
              <a:spcBef>
                <a:spcPts val="0"/>
              </a:spcBef>
              <a:spcAft>
                <a:spcPts val="0"/>
              </a:spcAft>
              <a:buClr>
                <a:schemeClr val="lt1"/>
              </a:buClr>
              <a:buSzPts val="2000"/>
              <a:buFont typeface="+mj-lt"/>
              <a:buAutoNum type="arabicPeriod"/>
            </a:pPr>
            <a:r>
              <a:rPr lang="es-ES" sz="1600" b="1" dirty="0">
                <a:solidFill>
                  <a:schemeClr val="bg1"/>
                </a:solidFill>
                <a:latin typeface="Calibri"/>
                <a:ea typeface="Calibri"/>
                <a:cs typeface="Calibri"/>
                <a:sym typeface="Calibri"/>
              </a:rPr>
              <a:t>Tras esta división, el árbol se vuelve a dividir en el siguiente nivel </a:t>
            </a:r>
            <a:r>
              <a:rPr lang="es-ES" sz="1600" dirty="0">
                <a:solidFill>
                  <a:schemeClr val="bg1"/>
                </a:solidFill>
                <a:latin typeface="Calibri"/>
                <a:ea typeface="Calibri"/>
                <a:cs typeface="Calibri"/>
                <a:sym typeface="Calibri"/>
              </a:rPr>
              <a:t>con la variable que mejor separa los datos del nodo.</a:t>
            </a:r>
          </a:p>
          <a:p>
            <a:pPr marL="457200" lvl="0" indent="-355600" algn="l" rtl="0">
              <a:spcBef>
                <a:spcPts val="0"/>
              </a:spcBef>
              <a:spcAft>
                <a:spcPts val="0"/>
              </a:spcAft>
              <a:buClr>
                <a:schemeClr val="lt1"/>
              </a:buClr>
              <a:buSzPts val="2000"/>
              <a:buFont typeface="+mj-lt"/>
              <a:buAutoNum type="arabicPeriod"/>
            </a:pPr>
            <a:endParaRPr lang="es-ES" sz="1600" dirty="0">
              <a:solidFill>
                <a:schemeClr val="bg1"/>
              </a:solidFill>
              <a:latin typeface="Calibri"/>
              <a:ea typeface="Calibri"/>
              <a:cs typeface="Calibri"/>
              <a:sym typeface="Calibri"/>
            </a:endParaRPr>
          </a:p>
          <a:p>
            <a:pPr marL="444500" lvl="0" indent="-342900" algn="l" rtl="0">
              <a:spcBef>
                <a:spcPts val="0"/>
              </a:spcBef>
              <a:spcAft>
                <a:spcPts val="0"/>
              </a:spcAft>
              <a:buClr>
                <a:schemeClr val="lt1"/>
              </a:buClr>
              <a:buSzPts val="2000"/>
              <a:buFont typeface="+mj-lt"/>
              <a:buAutoNum type="arabicPeriod"/>
            </a:pPr>
            <a:r>
              <a:rPr lang="es-ES" sz="1600" dirty="0">
                <a:solidFill>
                  <a:schemeClr val="lt1"/>
                </a:solidFill>
                <a:latin typeface="Calibri"/>
                <a:ea typeface="Calibri"/>
                <a:cs typeface="Calibri"/>
                <a:sym typeface="Calibri"/>
              </a:rPr>
              <a:t>Y así, hasta que alcanzamos un criterio de parada:</a:t>
            </a:r>
          </a:p>
          <a:p>
            <a:pPr marL="914400" lvl="1" indent="-355600" algn="l" rtl="0">
              <a:spcBef>
                <a:spcPts val="0"/>
              </a:spcBef>
              <a:spcAft>
                <a:spcPts val="0"/>
              </a:spcAft>
              <a:buClr>
                <a:schemeClr val="lt1"/>
              </a:buClr>
              <a:buSzPts val="2000"/>
              <a:buFont typeface="+mj-lt"/>
              <a:buAutoNum type="arabicPeriod"/>
            </a:pPr>
            <a:r>
              <a:rPr lang="es-ES" sz="1600" dirty="0">
                <a:solidFill>
                  <a:schemeClr val="lt1"/>
                </a:solidFill>
                <a:latin typeface="Calibri"/>
                <a:ea typeface="Calibri"/>
                <a:cs typeface="Calibri"/>
                <a:sym typeface="Calibri"/>
              </a:rPr>
              <a:t>Están todos los elementos clasificados perfectamente (</a:t>
            </a:r>
            <a:r>
              <a:rPr lang="es-ES" sz="1600" b="1" dirty="0">
                <a:solidFill>
                  <a:schemeClr val="lt1"/>
                </a:solidFill>
                <a:latin typeface="Calibri"/>
                <a:ea typeface="Calibri"/>
                <a:cs typeface="Calibri"/>
                <a:sym typeface="Calibri"/>
              </a:rPr>
              <a:t>WARNING</a:t>
            </a:r>
            <a:r>
              <a:rPr lang="es-ES" sz="1600" dirty="0">
                <a:solidFill>
                  <a:schemeClr val="lt1"/>
                </a:solidFill>
                <a:latin typeface="Calibri"/>
                <a:ea typeface="Calibri"/>
                <a:cs typeface="Calibri"/>
                <a:sym typeface="Calibri"/>
              </a:rPr>
              <a:t>)</a:t>
            </a:r>
          </a:p>
          <a:p>
            <a:pPr marL="914400" lvl="1" indent="-355600">
              <a:buClr>
                <a:schemeClr val="lt1"/>
              </a:buClr>
              <a:buSzPts val="2000"/>
              <a:buFont typeface="+mj-lt"/>
              <a:buAutoNum type="arabicPeriod"/>
            </a:pPr>
            <a:r>
              <a:rPr lang="es-ES" sz="1600" dirty="0">
                <a:solidFill>
                  <a:schemeClr val="bg1"/>
                </a:solidFill>
                <a:latin typeface="Calibri"/>
                <a:cs typeface="Calibri"/>
              </a:rPr>
              <a:t>No puede encontrar una división que reduzca la impureza del nodo.</a:t>
            </a:r>
            <a:endParaRPr lang="es-ES" sz="1600" dirty="0">
              <a:solidFill>
                <a:schemeClr val="bg1"/>
              </a:solidFill>
              <a:latin typeface="Calibri"/>
              <a:ea typeface="Calibri"/>
              <a:cs typeface="Calibri"/>
              <a:sym typeface="Calibri"/>
            </a:endParaRPr>
          </a:p>
          <a:p>
            <a:pPr marL="914400" lvl="1" indent="-355600" algn="l" rtl="0">
              <a:spcBef>
                <a:spcPts val="0"/>
              </a:spcBef>
              <a:spcAft>
                <a:spcPts val="0"/>
              </a:spcAft>
              <a:buClr>
                <a:schemeClr val="lt1"/>
              </a:buClr>
              <a:buSzPts val="2000"/>
              <a:buFont typeface="+mj-lt"/>
              <a:buAutoNum type="arabicPeriod"/>
            </a:pPr>
            <a:r>
              <a:rPr lang="es-ES" sz="1600" dirty="0">
                <a:solidFill>
                  <a:schemeClr val="lt1"/>
                </a:solidFill>
                <a:latin typeface="Calibri"/>
                <a:ea typeface="Calibri"/>
                <a:cs typeface="Calibri"/>
                <a:sym typeface="Calibri"/>
              </a:rPr>
              <a:t>El árbol alcanza un tamaño predefinido.</a:t>
            </a:r>
          </a:p>
          <a:p>
            <a:pPr marL="914400" lvl="1" indent="-355600" algn="l" rtl="0">
              <a:spcBef>
                <a:spcPts val="0"/>
              </a:spcBef>
              <a:spcAft>
                <a:spcPts val="0"/>
              </a:spcAft>
              <a:buClr>
                <a:schemeClr val="lt1"/>
              </a:buClr>
              <a:buSzPts val="2000"/>
              <a:buFont typeface="+mj-lt"/>
              <a:buAutoNum type="arabicPeriod"/>
            </a:pPr>
            <a:endParaRPr lang="es-ES" sz="1600" dirty="0">
              <a:solidFill>
                <a:schemeClr val="lt1"/>
              </a:solidFill>
              <a:latin typeface="Calibri"/>
              <a:ea typeface="Calibri"/>
              <a:cs typeface="Calibri"/>
              <a:sym typeface="Calibri"/>
            </a:endParaRPr>
          </a:p>
          <a:p>
            <a:pPr marL="444500" indent="-342900">
              <a:buClr>
                <a:schemeClr val="lt1"/>
              </a:buClr>
              <a:buSzPts val="2000"/>
              <a:buFont typeface="+mj-lt"/>
              <a:buAutoNum type="arabicPeriod"/>
            </a:pPr>
            <a:r>
              <a:rPr lang="es-ES" sz="1600" dirty="0">
                <a:solidFill>
                  <a:schemeClr val="bg1"/>
                </a:solidFill>
                <a:latin typeface="Calibri"/>
                <a:cs typeface="Calibri"/>
                <a:sym typeface="Calibri"/>
              </a:rPr>
              <a:t>La clase asignada al nodo es</a:t>
            </a:r>
            <a:r>
              <a:rPr lang="es-ES" altLang="es-ES" sz="1600" dirty="0">
                <a:solidFill>
                  <a:schemeClr val="bg1"/>
                </a:solidFill>
                <a:latin typeface="Calibri"/>
                <a:cs typeface="Calibri"/>
              </a:rPr>
              <a:t> la </a:t>
            </a:r>
            <a:r>
              <a:rPr lang="es-ES" altLang="es-ES" sz="1600" b="1" dirty="0">
                <a:solidFill>
                  <a:schemeClr val="bg1"/>
                </a:solidFill>
                <a:latin typeface="Calibri"/>
                <a:cs typeface="Calibri"/>
              </a:rPr>
              <a:t>moda</a:t>
            </a:r>
            <a:r>
              <a:rPr lang="es-ES" altLang="es-ES" sz="1600" dirty="0">
                <a:solidFill>
                  <a:schemeClr val="bg1"/>
                </a:solidFill>
                <a:latin typeface="Calibri"/>
                <a:cs typeface="Calibri"/>
              </a:rPr>
              <a:t> de las clases de la instancias que caen en esa región. Esa será la predicción para nuevas instancias</a:t>
            </a:r>
            <a:r>
              <a:rPr lang="es-ES" altLang="es-ES" sz="1600" b="1" dirty="0">
                <a:solidFill>
                  <a:schemeClr val="bg1"/>
                </a:solidFill>
                <a:latin typeface="Calibri"/>
                <a:cs typeface="Calibri"/>
              </a:rPr>
              <a:t>.</a:t>
            </a:r>
          </a:p>
          <a:p>
            <a:pPr marL="0" lvl="0" indent="0" algn="l" rtl="0">
              <a:spcBef>
                <a:spcPts val="0"/>
              </a:spcBef>
              <a:spcAft>
                <a:spcPts val="0"/>
              </a:spcAft>
              <a:buNone/>
            </a:pPr>
            <a:endParaRPr kumimoji="0" lang="es-ES" altLang="es-ES" sz="2000" b="0" i="0" u="none" strike="noStrike" cap="none" normalizeH="0" baseline="0" dirty="0">
              <a:ln>
                <a:noFill/>
              </a:ln>
              <a:solidFill>
                <a:schemeClr val="bg1"/>
              </a:solidFill>
              <a:effectLst/>
              <a:latin typeface="inherit"/>
            </a:endParaRPr>
          </a:p>
          <a:p>
            <a:pPr marL="0" lvl="0" indent="0" algn="l" rtl="0">
              <a:spcBef>
                <a:spcPts val="0"/>
              </a:spcBef>
              <a:spcAft>
                <a:spcPts val="0"/>
              </a:spcAft>
              <a:buNone/>
            </a:pPr>
            <a:endParaRPr lang="es-ES" sz="2000" dirty="0">
              <a:solidFill>
                <a:schemeClr val="bg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11F97754-5615-4CEF-AE6D-77896669E12E}"/>
              </a:ext>
            </a:extLst>
          </p:cNvPr>
          <p:cNvPicPr>
            <a:picLocks noChangeAspect="1"/>
          </p:cNvPicPr>
          <p:nvPr/>
        </p:nvPicPr>
        <p:blipFill>
          <a:blip r:embed="rId3"/>
          <a:stretch>
            <a:fillRect/>
          </a:stretch>
        </p:blipFill>
        <p:spPr>
          <a:xfrm>
            <a:off x="7543801" y="3535931"/>
            <a:ext cx="4083191" cy="2956944"/>
          </a:xfrm>
          <a:prstGeom prst="rect">
            <a:avLst/>
          </a:prstGeom>
        </p:spPr>
      </p:pic>
      <p:pic>
        <p:nvPicPr>
          <p:cNvPr id="14" name="Imagen 13">
            <a:extLst>
              <a:ext uri="{FF2B5EF4-FFF2-40B4-BE49-F238E27FC236}">
                <a16:creationId xmlns:a16="http://schemas.microsoft.com/office/drawing/2014/main" id="{0A4B7F3B-C573-457D-A74B-4CAE6E12FF62}"/>
              </a:ext>
            </a:extLst>
          </p:cNvPr>
          <p:cNvPicPr>
            <a:picLocks noChangeAspect="1"/>
          </p:cNvPicPr>
          <p:nvPr/>
        </p:nvPicPr>
        <p:blipFill>
          <a:blip r:embed="rId4"/>
          <a:stretch>
            <a:fillRect/>
          </a:stretch>
        </p:blipFill>
        <p:spPr>
          <a:xfrm>
            <a:off x="7543800" y="552184"/>
            <a:ext cx="4083192" cy="27698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2233440" y="2418711"/>
            <a:ext cx="7724880" cy="199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s-ES" sz="4400" b="0" strike="noStrike" spc="-1" dirty="0">
                <a:solidFill>
                  <a:srgbClr val="FF0000"/>
                </a:solidFill>
                <a:latin typeface="Calibri Light"/>
              </a:rPr>
              <a:t>Machine </a:t>
            </a:r>
            <a:r>
              <a:rPr lang="es-ES" sz="4400" b="0" strike="noStrike" spc="-1" dirty="0" err="1">
                <a:solidFill>
                  <a:srgbClr val="FF0000"/>
                </a:solidFill>
                <a:latin typeface="Calibri Light"/>
              </a:rPr>
              <a:t>Learning</a:t>
            </a:r>
            <a:r>
              <a:rPr lang="es-ES" sz="4400" b="0" strike="noStrike" spc="-1" dirty="0">
                <a:solidFill>
                  <a:srgbClr val="FF0000"/>
                </a:solidFill>
                <a:latin typeface="Calibri Light"/>
              </a:rPr>
              <a:t>  </a:t>
            </a:r>
            <a:br>
              <a:rPr dirty="0"/>
            </a:br>
            <a:r>
              <a:rPr lang="es-ES" sz="4400" b="0" strike="noStrike" spc="-1" dirty="0">
                <a:solidFill>
                  <a:srgbClr val="FF0000"/>
                </a:solidFill>
                <a:latin typeface="Calibri Light"/>
              </a:rPr>
              <a:t>Regresión Lineal</a:t>
            </a:r>
            <a:endParaRPr lang="es-ES" sz="44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BA331-4232-44D7-905E-A062B4439D94}"/>
              </a:ext>
            </a:extLst>
          </p:cNvPr>
          <p:cNvSpPr>
            <a:spLocks noGrp="1"/>
          </p:cNvSpPr>
          <p:nvPr>
            <p:ph type="title"/>
          </p:nvPr>
        </p:nvSpPr>
        <p:spPr/>
        <p:txBody>
          <a:bodyPr/>
          <a:lstStyle/>
          <a:p>
            <a:r>
              <a:rPr lang="es-ES" dirty="0">
                <a:solidFill>
                  <a:srgbClr val="FF0000"/>
                </a:solidFill>
              </a:rPr>
              <a:t>A efectos prácticos…</a:t>
            </a:r>
            <a:endParaRPr lang="es-ES" dirty="0"/>
          </a:p>
        </p:txBody>
      </p:sp>
      <p:sp>
        <p:nvSpPr>
          <p:cNvPr id="3" name="Marcador de texto 2">
            <a:extLst>
              <a:ext uri="{FF2B5EF4-FFF2-40B4-BE49-F238E27FC236}">
                <a16:creationId xmlns:a16="http://schemas.microsoft.com/office/drawing/2014/main" id="{802AB580-C86B-48AB-886B-660C82A1835B}"/>
              </a:ext>
            </a:extLst>
          </p:cNvPr>
          <p:cNvSpPr>
            <a:spLocks noGrp="1"/>
          </p:cNvSpPr>
          <p:nvPr>
            <p:ph type="body" idx="1"/>
          </p:nvPr>
        </p:nvSpPr>
        <p:spPr/>
        <p:txBody>
          <a:bodyPr/>
          <a:lstStyle/>
          <a:p>
            <a:pPr marL="342900" indent="-342900">
              <a:lnSpc>
                <a:spcPct val="107000"/>
              </a:lnSpc>
              <a:spcAft>
                <a:spcPts val="800"/>
              </a:spcAft>
              <a:buFont typeface="Symbol" panose="05050102010706020507" pitchFamily="18" charset="2"/>
              <a:buChar char=""/>
            </a:pPr>
            <a:r>
              <a:rPr lang="es-ES" sz="1800" dirty="0">
                <a:solidFill>
                  <a:schemeClr val="bg1"/>
                </a:solidFill>
                <a:latin typeface="Calibri" panose="020F0502020204030204" pitchFamily="34" charset="0"/>
                <a:cs typeface="Times New Roman" panose="02020603050405020304" pitchFamily="18" charset="0"/>
              </a:rPr>
              <a:t>Algoritmo con una precisión muy mejorable por modelos más complejos como los </a:t>
            </a:r>
            <a:r>
              <a:rPr lang="es-ES" sz="1800" dirty="0" err="1">
                <a:solidFill>
                  <a:schemeClr val="bg1"/>
                </a:solidFill>
                <a:latin typeface="Calibri" panose="020F0502020204030204" pitchFamily="34" charset="0"/>
                <a:cs typeface="Times New Roman" panose="02020603050405020304" pitchFamily="18" charset="0"/>
              </a:rPr>
              <a:t>ensembles</a:t>
            </a:r>
            <a:r>
              <a:rPr lang="es-ES" sz="1800" dirty="0">
                <a:solidFill>
                  <a:schemeClr val="bg1"/>
                </a:solidFill>
                <a:latin typeface="Calibri" panose="020F0502020204030204" pitchFamily="34" charset="0"/>
                <a:cs typeface="Times New Roman" panose="02020603050405020304" pitchFamily="18" charset="0"/>
              </a:rPr>
              <a:t> o las redes neuronales.</a:t>
            </a:r>
          </a:p>
          <a:p>
            <a:pPr marL="342900" indent="-342900">
              <a:lnSpc>
                <a:spcPct val="107000"/>
              </a:lnSpc>
              <a:spcAft>
                <a:spcPts val="800"/>
              </a:spcAft>
              <a:buFont typeface="Symbol" panose="05050102010706020507" pitchFamily="18" charset="2"/>
              <a:buChar char=""/>
            </a:pPr>
            <a:r>
              <a:rPr lang="es-ES" sz="1800" dirty="0">
                <a:solidFill>
                  <a:schemeClr val="bg1"/>
                </a:solidFill>
                <a:latin typeface="Calibri" panose="020F0502020204030204" pitchFamily="34" charset="0"/>
                <a:cs typeface="Times New Roman" panose="02020603050405020304" pitchFamily="18" charset="0"/>
              </a:rPr>
              <a:t>Sin embargo, es interesante conocerlo y saber interpretarlo por dos razones:</a:t>
            </a:r>
          </a:p>
          <a:p>
            <a:pPr marL="800100" lvl="1" indent="-342900">
              <a:lnSpc>
                <a:spcPct val="107000"/>
              </a:lnSpc>
              <a:spcAft>
                <a:spcPts val="800"/>
              </a:spcAft>
              <a:buFont typeface="Symbol" panose="05050102010706020507" pitchFamily="18" charset="2"/>
              <a:buChar char=""/>
            </a:pPr>
            <a:r>
              <a:rPr lang="es-ES" sz="1800" dirty="0">
                <a:solidFill>
                  <a:schemeClr val="bg1"/>
                </a:solidFill>
                <a:latin typeface="Calibri" panose="020F0502020204030204" pitchFamily="34" charset="0"/>
                <a:cs typeface="Times New Roman" panose="02020603050405020304" pitchFamily="18" charset="0"/>
              </a:rPr>
              <a:t>Es un </a:t>
            </a:r>
            <a:r>
              <a:rPr lang="es-ES" sz="1800" dirty="0">
                <a:solidFill>
                  <a:schemeClr val="accent1"/>
                </a:solidFill>
                <a:latin typeface="Calibri" panose="020F0502020204030204" pitchFamily="34" charset="0"/>
                <a:cs typeface="Times New Roman" panose="02020603050405020304" pitchFamily="18" charset="0"/>
              </a:rPr>
              <a:t>buen modelo para resolver problemas de negocio</a:t>
            </a:r>
            <a:r>
              <a:rPr lang="es-ES" sz="1800" dirty="0">
                <a:solidFill>
                  <a:schemeClr val="bg1"/>
                </a:solidFill>
                <a:latin typeface="Calibri" panose="020F0502020204030204" pitchFamily="34" charset="0"/>
                <a:cs typeface="Times New Roman" panose="02020603050405020304" pitchFamily="18" charset="0"/>
              </a:rPr>
              <a:t>, en la medida en que obtenga un buen resultado para el conjunto de datos analizados.</a:t>
            </a:r>
          </a:p>
          <a:p>
            <a:pPr marL="1257300" lvl="2" indent="-342900">
              <a:lnSpc>
                <a:spcPct val="107000"/>
              </a:lnSpc>
              <a:spcAft>
                <a:spcPts val="800"/>
              </a:spcAft>
              <a:buFont typeface="Symbol" panose="05050102010706020507" pitchFamily="18" charset="2"/>
              <a:buChar char=""/>
            </a:pPr>
            <a:r>
              <a:rPr lang="es-ES" sz="1400" dirty="0">
                <a:solidFill>
                  <a:schemeClr val="bg1"/>
                </a:solidFill>
                <a:latin typeface="Calibri" panose="020F0502020204030204" pitchFamily="34" charset="0"/>
                <a:cs typeface="Times New Roman" panose="02020603050405020304" pitchFamily="18" charset="0"/>
              </a:rPr>
              <a:t>Es sencillo de explicar (salvo que sea muy profundo).</a:t>
            </a:r>
          </a:p>
          <a:p>
            <a:pPr marL="1257300" lvl="2" indent="-342900">
              <a:lnSpc>
                <a:spcPct val="107000"/>
              </a:lnSpc>
              <a:spcAft>
                <a:spcPts val="800"/>
              </a:spcAft>
              <a:buFont typeface="Symbol" panose="05050102010706020507" pitchFamily="18" charset="2"/>
              <a:buChar char=""/>
            </a:pPr>
            <a:r>
              <a:rPr lang="es-ES" sz="1400" dirty="0">
                <a:solidFill>
                  <a:schemeClr val="bg1"/>
                </a:solidFill>
                <a:latin typeface="Calibri" panose="020F0502020204030204" pitchFamily="34" charset="0"/>
                <a:cs typeface="Times New Roman" panose="02020603050405020304" pitchFamily="18" charset="0"/>
              </a:rPr>
              <a:t>Se puede visualizar de forma bastante intuitiva, lo que ayuda mucho a su comprensión  por los usuarios de negocio.</a:t>
            </a:r>
          </a:p>
          <a:p>
            <a:pPr marL="1257300" lvl="2" indent="-342900">
              <a:lnSpc>
                <a:spcPct val="107000"/>
              </a:lnSpc>
              <a:spcAft>
                <a:spcPts val="800"/>
              </a:spcAft>
              <a:buFont typeface="Symbol" panose="05050102010706020507" pitchFamily="18" charset="2"/>
              <a:buChar char=""/>
            </a:pPr>
            <a:r>
              <a:rPr lang="es-ES" sz="1400" dirty="0">
                <a:solidFill>
                  <a:schemeClr val="bg1"/>
                </a:solidFill>
                <a:latin typeface="Calibri" panose="020F0502020204030204" pitchFamily="34" charset="0"/>
                <a:cs typeface="Times New Roman" panose="02020603050405020304" pitchFamily="18" charset="0"/>
              </a:rPr>
              <a:t>Es un modelo  intrínsecamente explicable a través del atributo </a:t>
            </a:r>
            <a:r>
              <a:rPr lang="es-ES" sz="1400" i="1" dirty="0" err="1">
                <a:solidFill>
                  <a:schemeClr val="bg1"/>
                </a:solidFill>
                <a:latin typeface="Calibri" panose="020F0502020204030204" pitchFamily="34" charset="0"/>
                <a:cs typeface="Times New Roman" panose="02020603050405020304" pitchFamily="18" charset="0"/>
              </a:rPr>
              <a:t>features_importance</a:t>
            </a:r>
            <a:r>
              <a:rPr lang="es-ES" sz="1400" i="1" dirty="0">
                <a:solidFill>
                  <a:schemeClr val="bg1"/>
                </a:solidFill>
                <a:latin typeface="Calibri" panose="020F0502020204030204" pitchFamily="34" charset="0"/>
                <a:cs typeface="Times New Roman" panose="02020603050405020304" pitchFamily="18" charset="0"/>
              </a:rPr>
              <a:t>_.  </a:t>
            </a:r>
            <a:endParaRPr lang="es-ES" sz="1400" dirty="0">
              <a:solidFill>
                <a:schemeClr val="bg1"/>
              </a:solidFill>
              <a:latin typeface="Calibri" panose="020F0502020204030204" pitchFamily="34"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es-ES" sz="1800" dirty="0">
                <a:solidFill>
                  <a:schemeClr val="bg1"/>
                </a:solidFill>
                <a:latin typeface="Calibri" panose="020F0502020204030204" pitchFamily="34" charset="0"/>
                <a:cs typeface="Times New Roman" panose="02020603050405020304" pitchFamily="18" charset="0"/>
              </a:rPr>
              <a:t>Es </a:t>
            </a:r>
            <a:r>
              <a:rPr lang="es-ES" sz="1800" dirty="0">
                <a:solidFill>
                  <a:schemeClr val="accent1"/>
                </a:solidFill>
                <a:latin typeface="Calibri" panose="020F0502020204030204" pitchFamily="34" charset="0"/>
                <a:cs typeface="Times New Roman" panose="02020603050405020304" pitchFamily="18" charset="0"/>
              </a:rPr>
              <a:t>necesario para comprender algoritmos más complejos</a:t>
            </a:r>
            <a:r>
              <a:rPr lang="es-ES" sz="1800" dirty="0">
                <a:solidFill>
                  <a:schemeClr val="bg1"/>
                </a:solidFill>
                <a:latin typeface="Calibri" panose="020F0502020204030204" pitchFamily="34" charset="0"/>
                <a:cs typeface="Times New Roman" panose="02020603050405020304" pitchFamily="18" charset="0"/>
              </a:rPr>
              <a:t> consistentes en la combinación de arboles de decisión,</a:t>
            </a:r>
            <a:r>
              <a:rPr lang="es-ES" sz="1800" i="1" dirty="0">
                <a:solidFill>
                  <a:schemeClr val="bg1"/>
                </a:solidFill>
                <a:latin typeface="Calibri" panose="020F0502020204030204" pitchFamily="34" charset="0"/>
                <a:cs typeface="Times New Roman" panose="02020603050405020304" pitchFamily="18" charset="0"/>
              </a:rPr>
              <a:t> </a:t>
            </a:r>
            <a:r>
              <a:rPr lang="es-ES" sz="1800" dirty="0">
                <a:solidFill>
                  <a:schemeClr val="bg1"/>
                </a:solidFill>
                <a:latin typeface="Calibri" panose="020F0502020204030204" pitchFamily="34" charset="0"/>
                <a:cs typeface="Times New Roman" panose="02020603050405020304" pitchFamily="18" charset="0"/>
              </a:rPr>
              <a:t>como el </a:t>
            </a:r>
            <a:r>
              <a:rPr lang="es-ES" sz="1800" dirty="0" err="1">
                <a:solidFill>
                  <a:schemeClr val="bg1"/>
                </a:solidFill>
                <a:latin typeface="Calibri" panose="020F0502020204030204" pitchFamily="34" charset="0"/>
                <a:cs typeface="Times New Roman" panose="02020603050405020304" pitchFamily="18" charset="0"/>
              </a:rPr>
              <a:t>random</a:t>
            </a:r>
            <a:r>
              <a:rPr lang="es-ES" sz="1800" dirty="0">
                <a:solidFill>
                  <a:schemeClr val="bg1"/>
                </a:solidFill>
                <a:latin typeface="Calibri" panose="020F0502020204030204" pitchFamily="34" charset="0"/>
                <a:cs typeface="Times New Roman" panose="02020603050405020304" pitchFamily="18" charset="0"/>
              </a:rPr>
              <a:t> </a:t>
            </a:r>
            <a:r>
              <a:rPr lang="es-ES" sz="1800" dirty="0" err="1">
                <a:solidFill>
                  <a:schemeClr val="bg1"/>
                </a:solidFill>
                <a:latin typeface="Calibri" panose="020F0502020204030204" pitchFamily="34" charset="0"/>
                <a:cs typeface="Times New Roman" panose="02020603050405020304" pitchFamily="18" charset="0"/>
              </a:rPr>
              <a:t>forest</a:t>
            </a:r>
            <a:r>
              <a:rPr lang="es-ES" sz="1800" dirty="0">
                <a:solidFill>
                  <a:schemeClr val="bg1"/>
                </a:solidFill>
                <a:latin typeface="Calibri" panose="020F0502020204030204" pitchFamily="34" charset="0"/>
                <a:cs typeface="Times New Roman" panose="02020603050405020304" pitchFamily="18" charset="0"/>
              </a:rPr>
              <a:t>, </a:t>
            </a:r>
            <a:r>
              <a:rPr lang="es-ES" sz="1800" dirty="0" err="1">
                <a:solidFill>
                  <a:schemeClr val="bg1"/>
                </a:solidFill>
                <a:latin typeface="Calibri" panose="020F0502020204030204" pitchFamily="34" charset="0"/>
                <a:cs typeface="Times New Roman" panose="02020603050405020304" pitchFamily="18" charset="0"/>
              </a:rPr>
              <a:t>gradient</a:t>
            </a:r>
            <a:r>
              <a:rPr lang="es-ES" sz="1800" dirty="0">
                <a:solidFill>
                  <a:schemeClr val="bg1"/>
                </a:solidFill>
                <a:latin typeface="Calibri" panose="020F0502020204030204" pitchFamily="34" charset="0"/>
                <a:cs typeface="Times New Roman" panose="02020603050405020304" pitchFamily="18" charset="0"/>
              </a:rPr>
              <a:t> </a:t>
            </a:r>
            <a:r>
              <a:rPr lang="es-ES" sz="1800" dirty="0" err="1">
                <a:solidFill>
                  <a:schemeClr val="bg1"/>
                </a:solidFill>
                <a:latin typeface="Calibri" panose="020F0502020204030204" pitchFamily="34" charset="0"/>
                <a:cs typeface="Times New Roman" panose="02020603050405020304" pitchFamily="18" charset="0"/>
              </a:rPr>
              <a:t>boosting</a:t>
            </a:r>
            <a:r>
              <a:rPr lang="es-ES" sz="1800" dirty="0">
                <a:solidFill>
                  <a:schemeClr val="bg1"/>
                </a:solidFill>
                <a:latin typeface="Calibri" panose="020F0502020204030204" pitchFamily="34" charset="0"/>
                <a:cs typeface="Times New Roman" panose="02020603050405020304" pitchFamily="18" charset="0"/>
              </a:rPr>
              <a:t> o XG </a:t>
            </a:r>
            <a:r>
              <a:rPr lang="es-ES" sz="1800" dirty="0" err="1">
                <a:solidFill>
                  <a:schemeClr val="bg1"/>
                </a:solidFill>
                <a:latin typeface="Calibri" panose="020F0502020204030204" pitchFamily="34" charset="0"/>
                <a:cs typeface="Times New Roman" panose="02020603050405020304" pitchFamily="18" charset="0"/>
              </a:rPr>
              <a:t>boost</a:t>
            </a:r>
            <a:r>
              <a:rPr lang="es-ES" sz="1800" dirty="0">
                <a:solidFill>
                  <a:schemeClr val="bg1"/>
                </a:solidFill>
                <a:latin typeface="Calibri" panose="020F0502020204030204" pitchFamily="34" charset="0"/>
                <a:cs typeface="Times New Roman" panose="02020603050405020304" pitchFamily="18" charset="0"/>
              </a:rPr>
              <a:t>.</a:t>
            </a:r>
          </a:p>
          <a:p>
            <a:endParaRPr lang="es-ES" dirty="0"/>
          </a:p>
        </p:txBody>
      </p:sp>
    </p:spTree>
    <p:extLst>
      <p:ext uri="{BB962C8B-B14F-4D97-AF65-F5344CB8AC3E}">
        <p14:creationId xmlns:p14="http://schemas.microsoft.com/office/powerpoint/2010/main" val="77318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0"/>
          <p:cNvSpPr txBox="1">
            <a:spLocks noGrp="1"/>
          </p:cNvSpPr>
          <p:nvPr>
            <p:ph type="title"/>
          </p:nvPr>
        </p:nvSpPr>
        <p:spPr>
          <a:xfrm>
            <a:off x="2291324" y="2936425"/>
            <a:ext cx="8038200" cy="1325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Calibri"/>
              <a:buNone/>
            </a:pPr>
            <a:r>
              <a:rPr lang="en-GB">
                <a:solidFill>
                  <a:schemeClr val="accent1"/>
                </a:solidFill>
              </a:rPr>
              <a:t>¡Demo time!</a:t>
            </a:r>
            <a:endParaRPr sz="5500">
              <a:solidFill>
                <a:schemeClr val="accent1"/>
              </a:solidFill>
            </a:endParaRPr>
          </a:p>
          <a:p>
            <a:pPr marL="0" lvl="0" indent="0" algn="ctr" rtl="0">
              <a:lnSpc>
                <a:spcPct val="90000"/>
              </a:lnSpc>
              <a:spcBef>
                <a:spcPts val="0"/>
              </a:spcBef>
              <a:spcAft>
                <a:spcPts val="0"/>
              </a:spcAft>
              <a:buClr>
                <a:schemeClr val="accent1"/>
              </a:buClr>
              <a:buSzPts val="4400"/>
              <a:buFont typeface="Calibri"/>
              <a:buNone/>
            </a:pPr>
            <a:r>
              <a:rPr lang="en-GB" sz="2200" u="sng">
                <a:solidFill>
                  <a:schemeClr val="hlink"/>
                </a:solidFill>
                <a:latin typeface="Arial"/>
                <a:ea typeface="Arial"/>
                <a:cs typeface="Arial"/>
                <a:sym typeface="Arial"/>
                <a:hlinkClick r:id="rId3"/>
              </a:rPr>
              <a:t>http://www.r2d3.us/visual-intro-to-machine-learning-part-1/</a:t>
            </a:r>
            <a:endParaRPr sz="55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F7D360-5219-C148-BE40-ACFCE0A8AC7C}"/>
              </a:ext>
            </a:extLst>
          </p:cNvPr>
          <p:cNvPicPr>
            <a:picLocks noChangeAspect="1"/>
          </p:cNvPicPr>
          <p:nvPr/>
        </p:nvPicPr>
        <p:blipFill>
          <a:blip r:embed="rId2"/>
          <a:stretch>
            <a:fillRect/>
          </a:stretch>
        </p:blipFill>
        <p:spPr>
          <a:xfrm>
            <a:off x="2295" y="0"/>
            <a:ext cx="12187410" cy="6858000"/>
          </a:xfrm>
          <a:prstGeom prst="rect">
            <a:avLst/>
          </a:prstGeom>
        </p:spPr>
      </p:pic>
    </p:spTree>
    <p:extLst>
      <p:ext uri="{BB962C8B-B14F-4D97-AF65-F5344CB8AC3E}">
        <p14:creationId xmlns:p14="http://schemas.microsoft.com/office/powerpoint/2010/main" val="250570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DBB28-5A02-D445-8B3E-E4B2BD59E22A}"/>
              </a:ext>
            </a:extLst>
          </p:cNvPr>
          <p:cNvPicPr>
            <a:picLocks noChangeAspect="1"/>
          </p:cNvPicPr>
          <p:nvPr/>
        </p:nvPicPr>
        <p:blipFill>
          <a:blip r:embed="rId2"/>
          <a:stretch>
            <a:fillRect/>
          </a:stretch>
        </p:blipFill>
        <p:spPr>
          <a:xfrm>
            <a:off x="0" y="3874"/>
            <a:ext cx="12192000" cy="6850251"/>
          </a:xfrm>
          <a:prstGeom prst="rect">
            <a:avLst/>
          </a:prstGeom>
        </p:spPr>
      </p:pic>
    </p:spTree>
    <p:extLst>
      <p:ext uri="{BB962C8B-B14F-4D97-AF65-F5344CB8AC3E}">
        <p14:creationId xmlns:p14="http://schemas.microsoft.com/office/powerpoint/2010/main" val="256228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54AD7-0C70-574A-B9B8-70B890C4B5AA}"/>
              </a:ext>
            </a:extLst>
          </p:cNvPr>
          <p:cNvPicPr>
            <a:picLocks noChangeAspect="1"/>
          </p:cNvPicPr>
          <p:nvPr/>
        </p:nvPicPr>
        <p:blipFill>
          <a:blip r:embed="rId2"/>
          <a:stretch>
            <a:fillRect/>
          </a:stretch>
        </p:blipFill>
        <p:spPr>
          <a:xfrm>
            <a:off x="0" y="969"/>
            <a:ext cx="12192000" cy="6856061"/>
          </a:xfrm>
          <a:prstGeom prst="rect">
            <a:avLst/>
          </a:prstGeom>
        </p:spPr>
      </p:pic>
    </p:spTree>
    <p:extLst>
      <p:ext uri="{BB962C8B-B14F-4D97-AF65-F5344CB8AC3E}">
        <p14:creationId xmlns:p14="http://schemas.microsoft.com/office/powerpoint/2010/main" val="124996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9E4E49-C3C5-D945-AD23-93042918EB48}"/>
              </a:ext>
            </a:extLst>
          </p:cNvPr>
          <p:cNvPicPr>
            <a:picLocks noChangeAspect="1"/>
          </p:cNvPicPr>
          <p:nvPr/>
        </p:nvPicPr>
        <p:blipFill>
          <a:blip r:embed="rId2"/>
          <a:stretch>
            <a:fillRect/>
          </a:stretch>
        </p:blipFill>
        <p:spPr>
          <a:xfrm>
            <a:off x="0" y="8409"/>
            <a:ext cx="12192000" cy="6841182"/>
          </a:xfrm>
          <a:prstGeom prst="rect">
            <a:avLst/>
          </a:prstGeom>
        </p:spPr>
      </p:pic>
    </p:spTree>
    <p:extLst>
      <p:ext uri="{BB962C8B-B14F-4D97-AF65-F5344CB8AC3E}">
        <p14:creationId xmlns:p14="http://schemas.microsoft.com/office/powerpoint/2010/main" val="315025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GB">
                <a:solidFill>
                  <a:srgbClr val="FF0000"/>
                </a:solidFill>
              </a:rPr>
              <a:t>Machine Learning – Support Vector Machines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Definición</a:t>
            </a:r>
            <a:endParaRPr>
              <a:solidFill>
                <a:srgbClr val="FF0000"/>
              </a:solidFill>
            </a:endParaRPr>
          </a:p>
        </p:txBody>
      </p:sp>
      <p:sp>
        <p:nvSpPr>
          <p:cNvPr id="96" name="Google Shape;96;p2"/>
          <p:cNvSpPr txBox="1">
            <a:spLocks noGrp="1"/>
          </p:cNvSpPr>
          <p:nvPr>
            <p:ph type="body" idx="1"/>
          </p:nvPr>
        </p:nvSpPr>
        <p:spPr>
          <a:xfrm>
            <a:off x="838200" y="1385725"/>
            <a:ext cx="10110000" cy="19209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SzPts val="1800"/>
              <a:buNone/>
            </a:pPr>
            <a:r>
              <a:rPr lang="en-GB" sz="2200" dirty="0" err="1">
                <a:solidFill>
                  <a:schemeClr val="bg1"/>
                </a:solidFill>
              </a:rPr>
              <a:t>Algoritmo</a:t>
            </a:r>
            <a:r>
              <a:rPr lang="en-GB" sz="2200" dirty="0">
                <a:solidFill>
                  <a:schemeClr val="bg1"/>
                </a:solidFill>
              </a:rPr>
              <a:t> </a:t>
            </a:r>
            <a:r>
              <a:rPr lang="en-GB" sz="2200" dirty="0" err="1">
                <a:solidFill>
                  <a:schemeClr val="bg1"/>
                </a:solidFill>
              </a:rPr>
              <a:t>supervisado</a:t>
            </a:r>
            <a:r>
              <a:rPr lang="en-GB" sz="2200" dirty="0">
                <a:solidFill>
                  <a:schemeClr val="bg1"/>
                </a:solidFill>
              </a:rPr>
              <a:t> de Machine Learning </a:t>
            </a:r>
            <a:r>
              <a:rPr lang="en-GB" sz="2200" dirty="0" err="1">
                <a:solidFill>
                  <a:schemeClr val="bg1"/>
                </a:solidFill>
              </a:rPr>
              <a:t>capaz</a:t>
            </a:r>
            <a:r>
              <a:rPr lang="en-GB" sz="2200" dirty="0">
                <a:solidFill>
                  <a:schemeClr val="bg1"/>
                </a:solidFill>
              </a:rPr>
              <a:t> de resolver </a:t>
            </a:r>
            <a:r>
              <a:rPr lang="en-GB" sz="2200" dirty="0" err="1">
                <a:solidFill>
                  <a:schemeClr val="bg1"/>
                </a:solidFill>
              </a:rPr>
              <a:t>problemas</a:t>
            </a:r>
            <a:r>
              <a:rPr lang="en-GB" sz="2200" dirty="0">
                <a:solidFill>
                  <a:schemeClr val="bg1"/>
                </a:solidFill>
              </a:rPr>
              <a:t> </a:t>
            </a:r>
            <a:r>
              <a:rPr lang="en-GB" sz="2200" dirty="0" err="1">
                <a:solidFill>
                  <a:schemeClr val="bg1"/>
                </a:solidFill>
              </a:rPr>
              <a:t>lineales</a:t>
            </a:r>
            <a:r>
              <a:rPr lang="en-GB" sz="2200" dirty="0">
                <a:solidFill>
                  <a:schemeClr val="bg1"/>
                </a:solidFill>
              </a:rPr>
              <a:t>, no </a:t>
            </a:r>
            <a:r>
              <a:rPr lang="en-GB" sz="2200" dirty="0" err="1">
                <a:solidFill>
                  <a:schemeClr val="bg1"/>
                </a:solidFill>
              </a:rPr>
              <a:t>lineales</a:t>
            </a:r>
            <a:r>
              <a:rPr lang="en-GB" sz="2200" dirty="0">
                <a:solidFill>
                  <a:schemeClr val="bg1"/>
                </a:solidFill>
              </a:rPr>
              <a:t>, de </a:t>
            </a:r>
            <a:r>
              <a:rPr lang="en-GB" sz="2200" dirty="0" err="1">
                <a:solidFill>
                  <a:schemeClr val="bg1"/>
                </a:solidFill>
              </a:rPr>
              <a:t>clasificación</a:t>
            </a:r>
            <a:r>
              <a:rPr lang="en-GB" sz="2200" dirty="0">
                <a:solidFill>
                  <a:schemeClr val="bg1"/>
                </a:solidFill>
              </a:rPr>
              <a:t> y </a:t>
            </a:r>
            <a:r>
              <a:rPr lang="en-GB" sz="2200" dirty="0" err="1">
                <a:solidFill>
                  <a:schemeClr val="bg1"/>
                </a:solidFill>
              </a:rPr>
              <a:t>regresión</a:t>
            </a:r>
            <a:r>
              <a:rPr lang="en-GB" sz="2200" dirty="0">
                <a:solidFill>
                  <a:schemeClr val="bg1"/>
                </a:solidFill>
              </a:rPr>
              <a:t>.</a:t>
            </a:r>
            <a:endParaRPr sz="2200" dirty="0">
              <a:solidFill>
                <a:schemeClr val="bg1"/>
              </a:solidFill>
            </a:endParaRPr>
          </a:p>
          <a:p>
            <a:pPr marL="0" lvl="0" indent="0" algn="l" rtl="0">
              <a:lnSpc>
                <a:spcPct val="90000"/>
              </a:lnSpc>
              <a:spcBef>
                <a:spcPts val="0"/>
              </a:spcBef>
              <a:spcAft>
                <a:spcPts val="0"/>
              </a:spcAft>
              <a:buSzPts val="1800"/>
              <a:buNone/>
            </a:pPr>
            <a:endParaRPr sz="2200" dirty="0">
              <a:solidFill>
                <a:schemeClr val="bg1"/>
              </a:solidFill>
            </a:endParaRPr>
          </a:p>
          <a:p>
            <a:pPr marL="0" lvl="0" indent="0" algn="l" rtl="0">
              <a:lnSpc>
                <a:spcPct val="90000"/>
              </a:lnSpc>
              <a:spcBef>
                <a:spcPts val="0"/>
              </a:spcBef>
              <a:spcAft>
                <a:spcPts val="0"/>
              </a:spcAft>
              <a:buSzPts val="1800"/>
              <a:buNone/>
            </a:pPr>
            <a:r>
              <a:rPr lang="en-GB" sz="2200" dirty="0">
                <a:solidFill>
                  <a:schemeClr val="bg1"/>
                </a:solidFill>
              </a:rPr>
              <a:t>Es uno de los </a:t>
            </a:r>
            <a:r>
              <a:rPr lang="en-GB" sz="2200" dirty="0" err="1">
                <a:solidFill>
                  <a:schemeClr val="bg1"/>
                </a:solidFill>
              </a:rPr>
              <a:t>modelos</a:t>
            </a:r>
            <a:r>
              <a:rPr lang="en-GB" sz="2200" dirty="0">
                <a:solidFill>
                  <a:schemeClr val="bg1"/>
                </a:solidFill>
              </a:rPr>
              <a:t> </a:t>
            </a:r>
            <a:r>
              <a:rPr lang="en-GB" sz="2200" dirty="0" err="1">
                <a:solidFill>
                  <a:schemeClr val="bg1"/>
                </a:solidFill>
              </a:rPr>
              <a:t>más</a:t>
            </a:r>
            <a:r>
              <a:rPr lang="en-GB" sz="2200" dirty="0">
                <a:solidFill>
                  <a:schemeClr val="bg1"/>
                </a:solidFill>
              </a:rPr>
              <a:t> </a:t>
            </a:r>
            <a:r>
              <a:rPr lang="en-GB" sz="2200" dirty="0" err="1">
                <a:solidFill>
                  <a:schemeClr val="bg1"/>
                </a:solidFill>
              </a:rPr>
              <a:t>utilizados</a:t>
            </a:r>
            <a:r>
              <a:rPr lang="en-GB" sz="2200" dirty="0">
                <a:solidFill>
                  <a:schemeClr val="bg1"/>
                </a:solidFill>
              </a:rPr>
              <a:t> </a:t>
            </a:r>
            <a:r>
              <a:rPr lang="en-GB" sz="2200" dirty="0" err="1">
                <a:solidFill>
                  <a:schemeClr val="bg1"/>
                </a:solidFill>
              </a:rPr>
              <a:t>debido</a:t>
            </a:r>
            <a:r>
              <a:rPr lang="en-GB" sz="2200" dirty="0">
                <a:solidFill>
                  <a:schemeClr val="bg1"/>
                </a:solidFill>
              </a:rPr>
              <a:t> a </a:t>
            </a:r>
            <a:r>
              <a:rPr lang="en-GB" sz="2200" dirty="0" err="1">
                <a:solidFill>
                  <a:schemeClr val="bg1"/>
                </a:solidFill>
              </a:rPr>
              <a:t>su</a:t>
            </a:r>
            <a:r>
              <a:rPr lang="en-GB" sz="2200" dirty="0">
                <a:solidFill>
                  <a:schemeClr val="bg1"/>
                </a:solidFill>
              </a:rPr>
              <a:t> </a:t>
            </a:r>
            <a:r>
              <a:rPr lang="en-GB" sz="2200" dirty="0" err="1">
                <a:solidFill>
                  <a:schemeClr val="bg1"/>
                </a:solidFill>
              </a:rPr>
              <a:t>versatilidad</a:t>
            </a:r>
            <a:r>
              <a:rPr lang="en-GB" sz="2200" dirty="0">
                <a:solidFill>
                  <a:schemeClr val="bg1"/>
                </a:solidFill>
              </a:rPr>
              <a:t> y </a:t>
            </a:r>
            <a:r>
              <a:rPr lang="en-GB" sz="2200" dirty="0" err="1">
                <a:solidFill>
                  <a:schemeClr val="bg1"/>
                </a:solidFill>
              </a:rPr>
              <a:t>precisión</a:t>
            </a:r>
            <a:r>
              <a:rPr lang="en-GB" sz="2200" dirty="0">
                <a:solidFill>
                  <a:schemeClr val="bg1"/>
                </a:solidFill>
              </a:rPr>
              <a:t>.</a:t>
            </a:r>
            <a:endParaRPr sz="2200" dirty="0">
              <a:solidFill>
                <a:schemeClr val="bg1"/>
              </a:solidFill>
            </a:endParaRPr>
          </a:p>
          <a:p>
            <a:pPr marL="0" lvl="0" indent="0" algn="l" rtl="0">
              <a:lnSpc>
                <a:spcPct val="90000"/>
              </a:lnSpc>
              <a:spcBef>
                <a:spcPts val="0"/>
              </a:spcBef>
              <a:spcAft>
                <a:spcPts val="0"/>
              </a:spcAft>
              <a:buSzPts val="1800"/>
              <a:buNone/>
            </a:pPr>
            <a:endParaRPr sz="2200" dirty="0">
              <a:solidFill>
                <a:schemeClr val="bg1"/>
              </a:solidFill>
            </a:endParaRPr>
          </a:p>
          <a:p>
            <a:pPr marL="0" lvl="0" indent="0" algn="l" rtl="0">
              <a:lnSpc>
                <a:spcPct val="90000"/>
              </a:lnSpc>
              <a:spcBef>
                <a:spcPts val="0"/>
              </a:spcBef>
              <a:spcAft>
                <a:spcPts val="0"/>
              </a:spcAft>
              <a:buSzPts val="1800"/>
              <a:buNone/>
            </a:pPr>
            <a:r>
              <a:rPr lang="en-GB" sz="2200" dirty="0">
                <a:solidFill>
                  <a:schemeClr val="bg1"/>
                </a:solidFill>
              </a:rPr>
              <a:t>Son </a:t>
            </a:r>
            <a:r>
              <a:rPr lang="en-GB" sz="2200" dirty="0" err="1">
                <a:solidFill>
                  <a:schemeClr val="bg1"/>
                </a:solidFill>
              </a:rPr>
              <a:t>algoritmos</a:t>
            </a:r>
            <a:r>
              <a:rPr lang="en-GB" sz="2200" dirty="0">
                <a:solidFill>
                  <a:schemeClr val="bg1"/>
                </a:solidFill>
              </a:rPr>
              <a:t> </a:t>
            </a:r>
            <a:r>
              <a:rPr lang="en-GB" sz="2200" dirty="0" err="1">
                <a:solidFill>
                  <a:schemeClr val="bg1"/>
                </a:solidFill>
              </a:rPr>
              <a:t>sensibles</a:t>
            </a:r>
            <a:r>
              <a:rPr lang="en-GB" sz="2200" dirty="0">
                <a:solidFill>
                  <a:schemeClr val="bg1"/>
                </a:solidFill>
              </a:rPr>
              <a:t> al </a:t>
            </a:r>
            <a:r>
              <a:rPr lang="en-GB" sz="2200" dirty="0" err="1">
                <a:solidFill>
                  <a:schemeClr val="bg1"/>
                </a:solidFill>
              </a:rPr>
              <a:t>escalado</a:t>
            </a:r>
            <a:r>
              <a:rPr lang="en-GB" sz="2200" dirty="0">
                <a:solidFill>
                  <a:schemeClr val="bg1"/>
                </a:solidFill>
              </a:rPr>
              <a:t>, por lo que se </a:t>
            </a:r>
            <a:r>
              <a:rPr lang="en-GB" sz="2200" dirty="0" err="1">
                <a:solidFill>
                  <a:schemeClr val="bg1"/>
                </a:solidFill>
              </a:rPr>
              <a:t>suelen</a:t>
            </a:r>
            <a:r>
              <a:rPr lang="en-GB" sz="2200" dirty="0">
                <a:solidFill>
                  <a:schemeClr val="bg1"/>
                </a:solidFill>
              </a:rPr>
              <a:t> </a:t>
            </a:r>
            <a:r>
              <a:rPr lang="en-GB" sz="2200" dirty="0" err="1">
                <a:solidFill>
                  <a:schemeClr val="bg1"/>
                </a:solidFill>
              </a:rPr>
              <a:t>estandarizar</a:t>
            </a:r>
            <a:r>
              <a:rPr lang="en-GB" sz="2200" dirty="0">
                <a:solidFill>
                  <a:schemeClr val="bg1"/>
                </a:solidFill>
              </a:rPr>
              <a:t> antes del </a:t>
            </a:r>
            <a:r>
              <a:rPr lang="en-GB" sz="2200" dirty="0" err="1">
                <a:solidFill>
                  <a:schemeClr val="bg1"/>
                </a:solidFill>
              </a:rPr>
              <a:t>entrenamiento</a:t>
            </a:r>
            <a:r>
              <a:rPr lang="en-GB" sz="2200" dirty="0">
                <a:solidFill>
                  <a:schemeClr val="bg1"/>
                </a:solidFill>
              </a:rPr>
              <a:t>.</a:t>
            </a:r>
            <a:endParaRPr sz="2200" dirty="0">
              <a:solidFill>
                <a:schemeClr val="bg1"/>
              </a:solidFill>
            </a:endParaRPr>
          </a:p>
          <a:p>
            <a:pPr marL="228600" lvl="0" indent="-50800" algn="l" rtl="0">
              <a:lnSpc>
                <a:spcPct val="90000"/>
              </a:lnSpc>
              <a:spcBef>
                <a:spcPts val="1000"/>
              </a:spcBef>
              <a:spcAft>
                <a:spcPts val="0"/>
              </a:spcAft>
              <a:buClr>
                <a:schemeClr val="lt1"/>
              </a:buClr>
              <a:buSzPts val="2800"/>
              <a:buNone/>
            </a:pPr>
            <a:endParaRPr sz="2600" dirty="0">
              <a:solidFill>
                <a:schemeClr val="bg1"/>
              </a:solidFill>
            </a:endParaRPr>
          </a:p>
        </p:txBody>
      </p:sp>
      <p:pic>
        <p:nvPicPr>
          <p:cNvPr id="97" name="Google Shape;97;p2"/>
          <p:cNvPicPr preferRelativeResize="0"/>
          <p:nvPr/>
        </p:nvPicPr>
        <p:blipFill>
          <a:blip r:embed="rId3">
            <a:alphaModFix/>
          </a:blip>
          <a:stretch>
            <a:fillRect/>
          </a:stretch>
        </p:blipFill>
        <p:spPr>
          <a:xfrm>
            <a:off x="4448876" y="3828225"/>
            <a:ext cx="3013248" cy="22834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dirty="0">
                <a:solidFill>
                  <a:srgbClr val="FF0000"/>
                </a:solidFill>
                <a:latin typeface="Calibri Light"/>
              </a:rPr>
              <a:t>Regresión Lineal</a:t>
            </a:r>
            <a:endParaRPr lang="es-ES" sz="4400" b="0" strike="noStrike" spc="-1" dirty="0">
              <a:latin typeface="Arial"/>
            </a:endParaRPr>
          </a:p>
        </p:txBody>
      </p:sp>
      <p:sp>
        <p:nvSpPr>
          <p:cNvPr id="3" name="CuadroTexto 2">
            <a:extLst>
              <a:ext uri="{FF2B5EF4-FFF2-40B4-BE49-F238E27FC236}">
                <a16:creationId xmlns:a16="http://schemas.microsoft.com/office/drawing/2014/main" id="{BBF3AF8E-C76B-40E9-9F33-1A850AF2EF97}"/>
              </a:ext>
            </a:extLst>
          </p:cNvPr>
          <p:cNvSpPr txBox="1"/>
          <p:nvPr/>
        </p:nvSpPr>
        <p:spPr>
          <a:xfrm>
            <a:off x="838080" y="1510040"/>
            <a:ext cx="10337920" cy="646331"/>
          </a:xfrm>
          <a:prstGeom prst="rect">
            <a:avLst/>
          </a:prstGeom>
          <a:noFill/>
        </p:spPr>
        <p:txBody>
          <a:bodyPr wrap="square" rtlCol="0">
            <a:spAutoFit/>
          </a:bodyPr>
          <a:lstStyle/>
          <a:p>
            <a:r>
              <a:rPr lang="es-ES" spc="-1" dirty="0">
                <a:solidFill>
                  <a:srgbClr val="FFFFFF"/>
                </a:solidFill>
                <a:latin typeface="Calibri"/>
              </a:rPr>
              <a:t>Método estadístico que modela la relación entre una variable continua y una o más variables independientes</a:t>
            </a:r>
            <a:endParaRPr lang="es-ES" sz="1800" b="0" strike="noStrike" spc="-1" dirty="0">
              <a:latin typeface="Arial"/>
            </a:endParaRPr>
          </a:p>
          <a:p>
            <a:endParaRPr lang="es-ES" dirty="0">
              <a:solidFill>
                <a:schemeClr val="bg1"/>
              </a:solidFill>
            </a:endParaRPr>
          </a:p>
        </p:txBody>
      </p:sp>
      <p:pic>
        <p:nvPicPr>
          <p:cNvPr id="9" name="Picture 2" descr="Resultado de imagen de regresion lineal">
            <a:extLst>
              <a:ext uri="{FF2B5EF4-FFF2-40B4-BE49-F238E27FC236}">
                <a16:creationId xmlns:a16="http://schemas.microsoft.com/office/drawing/2014/main" id="{F4CDC33F-27C3-4435-8452-E7FEC16C1642}"/>
              </a:ext>
            </a:extLst>
          </p:cNvPr>
          <p:cNvPicPr/>
          <p:nvPr/>
        </p:nvPicPr>
        <p:blipFill>
          <a:blip r:embed="rId3"/>
          <a:stretch/>
        </p:blipFill>
        <p:spPr>
          <a:xfrm>
            <a:off x="875200" y="2455093"/>
            <a:ext cx="3753040" cy="2322801"/>
          </a:xfrm>
          <a:prstGeom prst="rect">
            <a:avLst/>
          </a:prstGeom>
          <a:solidFill>
            <a:schemeClr val="bg1"/>
          </a:solidFill>
          <a:ln w="0">
            <a:noFill/>
          </a:ln>
        </p:spPr>
      </p:pic>
      <p:sp>
        <p:nvSpPr>
          <p:cNvPr id="10" name="CuadroTexto 9">
            <a:extLst>
              <a:ext uri="{FF2B5EF4-FFF2-40B4-BE49-F238E27FC236}">
                <a16:creationId xmlns:a16="http://schemas.microsoft.com/office/drawing/2014/main" id="{72EFC825-9505-4F51-B88C-F7BF293E9D3F}"/>
              </a:ext>
            </a:extLst>
          </p:cNvPr>
          <p:cNvSpPr txBox="1"/>
          <p:nvPr/>
        </p:nvSpPr>
        <p:spPr>
          <a:xfrm>
            <a:off x="5466320" y="2884619"/>
            <a:ext cx="5562720" cy="2031325"/>
          </a:xfrm>
          <a:prstGeom prst="rect">
            <a:avLst/>
          </a:prstGeom>
          <a:noFill/>
        </p:spPr>
        <p:txBody>
          <a:bodyPr wrap="square" rtlCol="0">
            <a:spAutoFit/>
          </a:bodyPr>
          <a:lstStyle/>
          <a:p>
            <a:pPr marL="342900" indent="-342900">
              <a:buAutoNum type="arabicPeriod"/>
            </a:pPr>
            <a:r>
              <a:rPr lang="es-ES" spc="-1" dirty="0">
                <a:solidFill>
                  <a:srgbClr val="FFFFFF"/>
                </a:solidFill>
                <a:latin typeface="Calibri"/>
              </a:rPr>
              <a:t>Estimación de las ventas a partir del gasto en marketing</a:t>
            </a:r>
          </a:p>
          <a:p>
            <a:pPr marL="342900" indent="-342900">
              <a:buAutoNum type="arabicPeriod"/>
            </a:pPr>
            <a:r>
              <a:rPr lang="es-ES" sz="1800" b="0" strike="noStrike" spc="-1" dirty="0">
                <a:solidFill>
                  <a:srgbClr val="FFFFFF"/>
                </a:solidFill>
                <a:latin typeface="Calibri"/>
              </a:rPr>
              <a:t>Estimación del consumo de gasolina en función de</a:t>
            </a:r>
            <a:r>
              <a:rPr lang="es-ES" spc="-1" dirty="0">
                <a:solidFill>
                  <a:srgbClr val="FFFFFF"/>
                </a:solidFill>
                <a:latin typeface="Calibri"/>
              </a:rPr>
              <a:t> la distancia.</a:t>
            </a:r>
          </a:p>
          <a:p>
            <a:pPr marL="342900" indent="-342900">
              <a:buAutoNum type="arabicPeriod"/>
            </a:pPr>
            <a:r>
              <a:rPr lang="es-ES" sz="1800" b="0" strike="noStrike" spc="-1" dirty="0">
                <a:solidFill>
                  <a:srgbClr val="FFFFFF"/>
                </a:solidFill>
                <a:latin typeface="Calibri"/>
              </a:rPr>
              <a:t>Predicción de precios de casas en función de los metros cuadrados (entre otras variables)</a:t>
            </a:r>
            <a:endParaRPr lang="es-ES" sz="1800" b="0" strike="noStrike" spc="-1" dirty="0">
              <a:latin typeface="Arial"/>
            </a:endParaRPr>
          </a:p>
          <a:p>
            <a:endParaRPr lang="es-ES" dirty="0">
              <a:solidFill>
                <a:schemeClr val="bg1"/>
              </a:solidFill>
            </a:endParaRPr>
          </a:p>
        </p:txBody>
      </p:sp>
      <p:pic>
        <p:nvPicPr>
          <p:cNvPr id="11" name="Picture 9">
            <a:extLst>
              <a:ext uri="{FF2B5EF4-FFF2-40B4-BE49-F238E27FC236}">
                <a16:creationId xmlns:a16="http://schemas.microsoft.com/office/drawing/2014/main" id="{1869F1C0-17DE-47AC-917E-0E49769D5281}"/>
              </a:ext>
            </a:extLst>
          </p:cNvPr>
          <p:cNvPicPr/>
          <p:nvPr/>
        </p:nvPicPr>
        <p:blipFill>
          <a:blip r:embed="rId4"/>
          <a:stretch/>
        </p:blipFill>
        <p:spPr>
          <a:xfrm>
            <a:off x="1534160" y="5347960"/>
            <a:ext cx="2389680" cy="948980"/>
          </a:xfrm>
          <a:prstGeom prst="rect">
            <a:avLst/>
          </a:prstGeom>
          <a:ln w="0">
            <a:noFill/>
          </a:ln>
        </p:spPr>
      </p:pic>
      <p:sp>
        <p:nvSpPr>
          <p:cNvPr id="4" name="CuadroTexto 3">
            <a:extLst>
              <a:ext uri="{FF2B5EF4-FFF2-40B4-BE49-F238E27FC236}">
                <a16:creationId xmlns:a16="http://schemas.microsoft.com/office/drawing/2014/main" id="{ADAD2F03-010F-4B0F-A962-9186E517FB6F}"/>
              </a:ext>
            </a:extLst>
          </p:cNvPr>
          <p:cNvSpPr txBox="1"/>
          <p:nvPr/>
        </p:nvSpPr>
        <p:spPr>
          <a:xfrm>
            <a:off x="3987200" y="5619305"/>
            <a:ext cx="1534640" cy="369332"/>
          </a:xfrm>
          <a:prstGeom prst="rect">
            <a:avLst/>
          </a:prstGeom>
          <a:noFill/>
        </p:spPr>
        <p:txBody>
          <a:bodyPr wrap="square" rtlCol="0">
            <a:spAutoFit/>
          </a:bodyPr>
          <a:lstStyle/>
          <a:p>
            <a:pPr algn="ctr"/>
            <a:r>
              <a:rPr lang="es-ES" dirty="0">
                <a:solidFill>
                  <a:schemeClr val="bg1"/>
                </a:solidFill>
              </a:rPr>
              <a:t>Y = 5 + 6X</a:t>
            </a:r>
          </a:p>
        </p:txBody>
      </p:sp>
    </p:spTree>
    <p:extLst>
      <p:ext uri="{BB962C8B-B14F-4D97-AF65-F5344CB8AC3E}">
        <p14:creationId xmlns:p14="http://schemas.microsoft.com/office/powerpoint/2010/main" val="44876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6" name="CustomShape 1"/>
          <p:cNvSpPr/>
          <p:nvPr/>
        </p:nvSpPr>
        <p:spPr>
          <a:xfrm>
            <a:off x="649080" y="629280"/>
            <a:ext cx="4943520" cy="162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0" strike="noStrike" spc="-1" dirty="0" err="1">
                <a:solidFill>
                  <a:srgbClr val="FF0000"/>
                </a:solidFill>
                <a:latin typeface="Calibri Light"/>
              </a:rPr>
              <a:t>Regresión</a:t>
            </a:r>
            <a:r>
              <a:rPr lang="en-US" sz="4400" b="0" strike="noStrike" spc="-1" dirty="0">
                <a:solidFill>
                  <a:srgbClr val="FF0000"/>
                </a:solidFill>
                <a:latin typeface="Calibri Light"/>
              </a:rPr>
              <a:t> Lineal</a:t>
            </a:r>
            <a:endParaRPr lang="es-ES" sz="4400" b="0" strike="noStrike" spc="-1" dirty="0">
              <a:latin typeface="Arial"/>
            </a:endParaRPr>
          </a:p>
        </p:txBody>
      </p:sp>
      <p:sp>
        <p:nvSpPr>
          <p:cNvPr id="47" name="CustomShape 2"/>
          <p:cNvSpPr/>
          <p:nvPr/>
        </p:nvSpPr>
        <p:spPr>
          <a:xfrm>
            <a:off x="649080" y="2438280"/>
            <a:ext cx="4943520" cy="378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FFFFFF"/>
              </a:buClr>
              <a:buFont typeface="Arial"/>
              <a:buChar char="•"/>
            </a:pPr>
            <a:r>
              <a:rPr lang="en-US" sz="1700" b="0" strike="noStrike" spc="-1" dirty="0">
                <a:solidFill>
                  <a:srgbClr val="FFFFFF"/>
                </a:solidFill>
                <a:latin typeface="Calibri"/>
              </a:rPr>
              <a:t>¿Por </a:t>
            </a:r>
            <a:r>
              <a:rPr lang="en-US" sz="1700" b="0" strike="noStrike" spc="-1" dirty="0" err="1">
                <a:solidFill>
                  <a:srgbClr val="FFFFFF"/>
                </a:solidFill>
                <a:latin typeface="Calibri"/>
              </a:rPr>
              <a:t>qué</a:t>
            </a:r>
            <a:r>
              <a:rPr lang="en-US" sz="1700" b="0" strike="noStrike" spc="-1" dirty="0">
                <a:solidFill>
                  <a:srgbClr val="FFFFFF"/>
                </a:solidFill>
                <a:latin typeface="Calibri"/>
              </a:rPr>
              <a:t> </a:t>
            </a:r>
            <a:r>
              <a:rPr lang="en-US" sz="1700" b="0" i="1" u="sng" strike="noStrike" spc="-1" dirty="0" err="1">
                <a:solidFill>
                  <a:srgbClr val="FFFFFF"/>
                </a:solidFill>
                <a:uFillTx/>
                <a:latin typeface="Calibri"/>
              </a:rPr>
              <a:t>regresión</a:t>
            </a:r>
            <a:r>
              <a:rPr lang="en-US" sz="1700" b="0" strike="noStrike" spc="-1" dirty="0">
                <a:solidFill>
                  <a:srgbClr val="FFFFFF"/>
                </a:solidFill>
                <a:latin typeface="Calibri"/>
              </a:rPr>
              <a:t>? </a:t>
            </a:r>
            <a:r>
              <a:rPr lang="en-US" sz="1700" b="0" strike="noStrike" spc="-1" dirty="0" err="1">
                <a:solidFill>
                  <a:srgbClr val="FFFFFF"/>
                </a:solidFill>
                <a:latin typeface="Calibri"/>
              </a:rPr>
              <a:t>Porque</a:t>
            </a:r>
            <a:r>
              <a:rPr lang="en-US" sz="1700" b="0" strike="noStrike" spc="-1" dirty="0">
                <a:solidFill>
                  <a:srgbClr val="FFFFFF"/>
                </a:solidFill>
                <a:latin typeface="Calibri"/>
              </a:rPr>
              <a:t> </a:t>
            </a:r>
            <a:r>
              <a:rPr lang="en-US" sz="1700" b="0" strike="noStrike" spc="-1" dirty="0" err="1">
                <a:solidFill>
                  <a:srgbClr val="FFFFFF"/>
                </a:solidFill>
                <a:latin typeface="Calibri"/>
              </a:rPr>
              <a:t>expresa</a:t>
            </a:r>
            <a:r>
              <a:rPr lang="en-US" sz="1700" b="0" strike="noStrike" spc="-1" dirty="0">
                <a:solidFill>
                  <a:srgbClr val="FFFFFF"/>
                </a:solidFill>
                <a:latin typeface="Calibri"/>
              </a:rPr>
              <a:t> la </a:t>
            </a:r>
            <a:r>
              <a:rPr lang="en-US" sz="1700" b="0" strike="noStrike" spc="-1" dirty="0" err="1">
                <a:solidFill>
                  <a:srgbClr val="FFFFFF"/>
                </a:solidFill>
                <a:latin typeface="Calibri"/>
              </a:rPr>
              <a:t>relación</a:t>
            </a:r>
            <a:r>
              <a:rPr lang="en-US" sz="1700" b="0" strike="noStrike" spc="-1" dirty="0">
                <a:solidFill>
                  <a:srgbClr val="FFFFFF"/>
                </a:solidFill>
                <a:latin typeface="Calibri"/>
              </a:rPr>
              <a:t> entre una variable que se llama </a:t>
            </a:r>
            <a:r>
              <a:rPr lang="en-US" sz="1700" b="0" strike="noStrike" spc="-1" dirty="0" err="1">
                <a:solidFill>
                  <a:srgbClr val="FFFFFF"/>
                </a:solidFill>
                <a:latin typeface="Calibri"/>
              </a:rPr>
              <a:t>regresando</a:t>
            </a:r>
            <a:r>
              <a:rPr lang="en-US" sz="1700" b="0" strike="noStrike" spc="-1" dirty="0">
                <a:solidFill>
                  <a:srgbClr val="FFFFFF"/>
                </a:solidFill>
                <a:latin typeface="Calibri"/>
              </a:rPr>
              <a:t> (y, </a:t>
            </a:r>
            <a:r>
              <a:rPr lang="en-US" sz="1700" b="0" strike="noStrike" spc="-1" dirty="0" err="1">
                <a:solidFill>
                  <a:srgbClr val="FFFFFF"/>
                </a:solidFill>
                <a:latin typeface="Calibri"/>
              </a:rPr>
              <a:t>dependiente</a:t>
            </a:r>
            <a:r>
              <a:rPr lang="en-US" sz="1700" b="0" strike="noStrike" spc="-1" dirty="0">
                <a:solidFill>
                  <a:srgbClr val="FFFFFF"/>
                </a:solidFill>
                <a:latin typeface="Calibri"/>
              </a:rPr>
              <a:t>) y </a:t>
            </a:r>
            <a:r>
              <a:rPr lang="en-US" sz="1700" b="0" strike="noStrike" spc="-1" dirty="0" err="1">
                <a:solidFill>
                  <a:srgbClr val="FFFFFF"/>
                </a:solidFill>
                <a:latin typeface="Calibri"/>
              </a:rPr>
              <a:t>otra</a:t>
            </a:r>
            <a:r>
              <a:rPr lang="en-US" sz="1700" b="0" strike="noStrike" spc="-1" dirty="0">
                <a:solidFill>
                  <a:srgbClr val="FFFFFF"/>
                </a:solidFill>
                <a:latin typeface="Calibri"/>
              </a:rPr>
              <a:t> que se llama </a:t>
            </a:r>
            <a:r>
              <a:rPr lang="en-US" sz="1700" b="0" strike="noStrike" spc="-1" dirty="0" err="1">
                <a:solidFill>
                  <a:srgbClr val="FFFFFF"/>
                </a:solidFill>
                <a:latin typeface="Calibri"/>
              </a:rPr>
              <a:t>regresor</a:t>
            </a:r>
            <a:r>
              <a:rPr lang="en-US" sz="1700" b="0" strike="noStrike" spc="-1" dirty="0">
                <a:solidFill>
                  <a:srgbClr val="FFFFFF"/>
                </a:solidFill>
                <a:latin typeface="Calibri"/>
              </a:rPr>
              <a:t> (x, </a:t>
            </a:r>
            <a:r>
              <a:rPr lang="en-US" sz="1700" b="0" strike="noStrike" spc="-1" dirty="0" err="1">
                <a:solidFill>
                  <a:srgbClr val="FFFFFF"/>
                </a:solidFill>
                <a:latin typeface="Calibri"/>
              </a:rPr>
              <a:t>independiente</a:t>
            </a:r>
            <a:r>
              <a:rPr lang="en-US" sz="1700" b="0" strike="noStrike" spc="-1" dirty="0">
                <a:solidFill>
                  <a:srgbClr val="FFFFFF"/>
                </a:solidFill>
                <a:latin typeface="Calibri"/>
              </a:rPr>
              <a:t>).</a:t>
            </a:r>
            <a:endParaRPr lang="es-ES" sz="1700" b="0" strike="noStrike" spc="-1" dirty="0">
              <a:latin typeface="Arial"/>
            </a:endParaRPr>
          </a:p>
          <a:p>
            <a:pPr marL="228600" indent="-227880">
              <a:lnSpc>
                <a:spcPct val="90000"/>
              </a:lnSpc>
              <a:spcBef>
                <a:spcPts val="1001"/>
              </a:spcBef>
              <a:buClr>
                <a:srgbClr val="FFFFFF"/>
              </a:buClr>
              <a:buFont typeface="Arial"/>
              <a:buChar char="•"/>
            </a:pPr>
            <a:r>
              <a:rPr lang="en-US" sz="1700" b="0" strike="noStrike" spc="-1" dirty="0">
                <a:solidFill>
                  <a:srgbClr val="FFFFFF"/>
                </a:solidFill>
                <a:latin typeface="Calibri"/>
              </a:rPr>
              <a:t>¿Por </a:t>
            </a:r>
            <a:r>
              <a:rPr lang="en-US" sz="1700" b="0" strike="noStrike" spc="-1" dirty="0" err="1">
                <a:solidFill>
                  <a:srgbClr val="FFFFFF"/>
                </a:solidFill>
                <a:latin typeface="Calibri"/>
              </a:rPr>
              <a:t>qué</a:t>
            </a:r>
            <a:r>
              <a:rPr lang="en-US" sz="1700" b="0" strike="noStrike" spc="-1" dirty="0">
                <a:solidFill>
                  <a:srgbClr val="FFFFFF"/>
                </a:solidFill>
                <a:latin typeface="Calibri"/>
              </a:rPr>
              <a:t> </a:t>
            </a:r>
            <a:r>
              <a:rPr lang="en-US" sz="1700" b="0" i="1" u="sng" strike="noStrike" spc="-1" dirty="0">
                <a:solidFill>
                  <a:srgbClr val="FFFFFF"/>
                </a:solidFill>
                <a:uFillTx/>
                <a:latin typeface="Calibri"/>
              </a:rPr>
              <a:t>lineal</a:t>
            </a:r>
            <a:r>
              <a:rPr lang="en-US" sz="1700" b="0" strike="noStrike" spc="-1" dirty="0">
                <a:solidFill>
                  <a:srgbClr val="FFFFFF"/>
                </a:solidFill>
                <a:latin typeface="Calibri"/>
              </a:rPr>
              <a:t>? </a:t>
            </a:r>
            <a:r>
              <a:rPr lang="es-ES" sz="1700" b="0" strike="noStrike" spc="-1" dirty="0">
                <a:solidFill>
                  <a:srgbClr val="FFFFFF"/>
                </a:solidFill>
                <a:latin typeface="Calibri"/>
              </a:rPr>
              <a:t>Los parámetros de la ecuación se incorporan de forma lineal</a:t>
            </a:r>
            <a:endParaRPr lang="es-ES" sz="1700" b="0" strike="noStrike" spc="-1" dirty="0">
              <a:latin typeface="Arial"/>
            </a:endParaRPr>
          </a:p>
          <a:p>
            <a:pPr marL="228600" indent="-227880">
              <a:lnSpc>
                <a:spcPct val="90000"/>
              </a:lnSpc>
              <a:spcBef>
                <a:spcPts val="1001"/>
              </a:spcBef>
              <a:buClr>
                <a:srgbClr val="FFFFFF"/>
              </a:buClr>
              <a:buFont typeface="Arial"/>
              <a:buChar char="•"/>
            </a:pPr>
            <a:r>
              <a:rPr lang="en-US" sz="1700" b="0" strike="noStrike" spc="-1" dirty="0">
                <a:solidFill>
                  <a:srgbClr val="FFFFFF"/>
                </a:solidFill>
                <a:latin typeface="Calibri"/>
              </a:rPr>
              <a:t>Es una </a:t>
            </a:r>
            <a:r>
              <a:rPr lang="en-US" sz="1700" b="0" i="1" u="sng" strike="noStrike" spc="-1" dirty="0" err="1">
                <a:solidFill>
                  <a:srgbClr val="FFFFFF"/>
                </a:solidFill>
                <a:uFillTx/>
                <a:latin typeface="Calibri"/>
              </a:rPr>
              <a:t>técnica</a:t>
            </a:r>
            <a:r>
              <a:rPr lang="en-US" sz="1700" b="0" i="1" u="sng" strike="noStrike" spc="-1" dirty="0">
                <a:solidFill>
                  <a:srgbClr val="FFFFFF"/>
                </a:solidFill>
                <a:uFillTx/>
                <a:latin typeface="Calibri"/>
              </a:rPr>
              <a:t> </a:t>
            </a:r>
            <a:r>
              <a:rPr lang="en-US" sz="1700" b="0" i="1" u="sng" strike="noStrike" spc="-1" dirty="0" err="1">
                <a:solidFill>
                  <a:srgbClr val="FFFFFF"/>
                </a:solidFill>
                <a:uFillTx/>
                <a:latin typeface="Calibri"/>
              </a:rPr>
              <a:t>paramétrica</a:t>
            </a:r>
            <a:r>
              <a:rPr lang="en-US" sz="1700" b="0" strike="noStrike" spc="-1" dirty="0">
                <a:solidFill>
                  <a:srgbClr val="FFFFFF"/>
                </a:solidFill>
                <a:latin typeface="Calibri"/>
              </a:rPr>
              <a:t> </a:t>
            </a:r>
            <a:r>
              <a:rPr lang="en-US" sz="1700" b="0" strike="noStrike" spc="-1" dirty="0" err="1">
                <a:solidFill>
                  <a:srgbClr val="FFFFFF"/>
                </a:solidFill>
                <a:latin typeface="Calibri"/>
              </a:rPr>
              <a:t>porque</a:t>
            </a:r>
            <a:r>
              <a:rPr lang="en-US" sz="1700" b="0" strike="noStrike" spc="-1" dirty="0">
                <a:solidFill>
                  <a:srgbClr val="FFFFFF"/>
                </a:solidFill>
                <a:latin typeface="Calibri"/>
              </a:rPr>
              <a:t> </a:t>
            </a:r>
            <a:r>
              <a:rPr lang="en-US" sz="1700" b="0" strike="noStrike" spc="-1" dirty="0" err="1">
                <a:solidFill>
                  <a:srgbClr val="FFFFFF"/>
                </a:solidFill>
                <a:latin typeface="Calibri"/>
              </a:rPr>
              <a:t>hace</a:t>
            </a:r>
            <a:r>
              <a:rPr lang="en-US" sz="1700" b="0" strike="noStrike" spc="-1" dirty="0">
                <a:solidFill>
                  <a:srgbClr val="FFFFFF"/>
                </a:solidFill>
                <a:latin typeface="Calibri"/>
              </a:rPr>
              <a:t> </a:t>
            </a:r>
            <a:r>
              <a:rPr lang="en-US" sz="1700" b="0" strike="noStrike" spc="-1" dirty="0" err="1">
                <a:solidFill>
                  <a:srgbClr val="FFFFFF"/>
                </a:solidFill>
                <a:latin typeface="Calibri"/>
              </a:rPr>
              <a:t>varias</a:t>
            </a:r>
            <a:r>
              <a:rPr lang="en-US" sz="1700" b="0" strike="noStrike" spc="-1" dirty="0">
                <a:solidFill>
                  <a:srgbClr val="FFFFFF"/>
                </a:solidFill>
                <a:latin typeface="Calibri"/>
              </a:rPr>
              <a:t> </a:t>
            </a:r>
            <a:r>
              <a:rPr lang="en-US" sz="1700" b="0" strike="noStrike" spc="-1" dirty="0" err="1">
                <a:solidFill>
                  <a:srgbClr val="FFFFFF"/>
                </a:solidFill>
                <a:latin typeface="Calibri"/>
              </a:rPr>
              <a:t>suposiciones</a:t>
            </a:r>
            <a:r>
              <a:rPr lang="en-US" sz="1700" b="0" strike="noStrike" spc="-1" dirty="0">
                <a:solidFill>
                  <a:srgbClr val="FFFFFF"/>
                </a:solidFill>
                <a:latin typeface="Calibri"/>
              </a:rPr>
              <a:t> </a:t>
            </a:r>
            <a:r>
              <a:rPr lang="en-US" sz="1700" b="0" strike="noStrike" spc="-1" dirty="0" err="1">
                <a:solidFill>
                  <a:srgbClr val="FFFFFF"/>
                </a:solidFill>
                <a:latin typeface="Calibri"/>
              </a:rPr>
              <a:t>sobre</a:t>
            </a:r>
            <a:r>
              <a:rPr lang="en-US" sz="1700" b="0" strike="noStrike" spc="-1" dirty="0">
                <a:solidFill>
                  <a:srgbClr val="FFFFFF"/>
                </a:solidFill>
                <a:latin typeface="Calibri"/>
              </a:rPr>
              <a:t> </a:t>
            </a:r>
            <a:r>
              <a:rPr lang="en-US" sz="1700" b="0" strike="noStrike" spc="-1" dirty="0" err="1">
                <a:solidFill>
                  <a:srgbClr val="FFFFFF"/>
                </a:solidFill>
                <a:latin typeface="Calibri"/>
              </a:rPr>
              <a:t>el</a:t>
            </a:r>
            <a:r>
              <a:rPr lang="en-US" sz="1700" b="0" strike="noStrike" spc="-1" dirty="0">
                <a:solidFill>
                  <a:srgbClr val="FFFFFF"/>
                </a:solidFill>
                <a:latin typeface="Calibri"/>
              </a:rPr>
              <a:t> conjunto de </a:t>
            </a:r>
            <a:r>
              <a:rPr lang="en-US" sz="1700" b="0" strike="noStrike" spc="-1" dirty="0" err="1">
                <a:solidFill>
                  <a:srgbClr val="FFFFFF"/>
                </a:solidFill>
                <a:latin typeface="Calibri"/>
              </a:rPr>
              <a:t>datos</a:t>
            </a:r>
            <a:r>
              <a:rPr lang="en-US" sz="1700" b="0" strike="noStrike" spc="-1" dirty="0">
                <a:solidFill>
                  <a:srgbClr val="FFFFFF"/>
                </a:solidFill>
                <a:latin typeface="Calibri"/>
              </a:rPr>
              <a:t>.</a:t>
            </a:r>
            <a:endParaRPr lang="es-ES" sz="1700" b="0" strike="noStrike" spc="-1" dirty="0">
              <a:latin typeface="Arial"/>
            </a:endParaRPr>
          </a:p>
          <a:p>
            <a:pPr marL="228600" indent="-227880">
              <a:lnSpc>
                <a:spcPct val="90000"/>
              </a:lnSpc>
              <a:spcBef>
                <a:spcPts val="1001"/>
              </a:spcBef>
              <a:buClr>
                <a:srgbClr val="FFFFFF"/>
              </a:buClr>
              <a:buFont typeface="Arial"/>
              <a:buChar char="•"/>
            </a:pPr>
            <a:r>
              <a:rPr lang="en-US" sz="1700" b="0" strike="noStrike" spc="-1" dirty="0">
                <a:solidFill>
                  <a:srgbClr val="FFFFFF"/>
                </a:solidFill>
                <a:latin typeface="Calibri"/>
              </a:rPr>
              <a:t>Uno de los </a:t>
            </a:r>
            <a:r>
              <a:rPr lang="en-US" sz="1700" b="0" strike="noStrike" spc="-1" dirty="0" err="1">
                <a:solidFill>
                  <a:srgbClr val="FFFFFF"/>
                </a:solidFill>
                <a:latin typeface="Calibri"/>
              </a:rPr>
              <a:t>métodos</a:t>
            </a:r>
            <a:r>
              <a:rPr lang="en-US" sz="1700" b="0" strike="noStrike" spc="-1" dirty="0">
                <a:solidFill>
                  <a:srgbClr val="FFFFFF"/>
                </a:solidFill>
                <a:latin typeface="Calibri"/>
              </a:rPr>
              <a:t> </a:t>
            </a:r>
            <a:r>
              <a:rPr lang="en-US" sz="1700" b="0" strike="noStrike" spc="-1" dirty="0" err="1">
                <a:solidFill>
                  <a:srgbClr val="FFFFFF"/>
                </a:solidFill>
                <a:latin typeface="Calibri"/>
              </a:rPr>
              <a:t>estadísticos</a:t>
            </a:r>
            <a:r>
              <a:rPr lang="en-US" sz="1700" b="0" strike="noStrike" spc="-1" dirty="0">
                <a:solidFill>
                  <a:srgbClr val="FFFFFF"/>
                </a:solidFill>
                <a:latin typeface="Calibri"/>
              </a:rPr>
              <a:t> de </a:t>
            </a:r>
            <a:r>
              <a:rPr lang="en-US" sz="1700" b="0" strike="noStrike" spc="-1" dirty="0" err="1">
                <a:solidFill>
                  <a:srgbClr val="FFFFFF"/>
                </a:solidFill>
                <a:latin typeface="Calibri"/>
              </a:rPr>
              <a:t>predicción</a:t>
            </a:r>
            <a:r>
              <a:rPr lang="en-US" sz="1700" b="0" strike="noStrike" spc="-1" dirty="0">
                <a:solidFill>
                  <a:srgbClr val="FFFFFF"/>
                </a:solidFill>
                <a:latin typeface="Calibri"/>
              </a:rPr>
              <a:t> </a:t>
            </a:r>
            <a:r>
              <a:rPr lang="en-US" sz="1700" b="0" strike="noStrike" spc="-1" dirty="0" err="1">
                <a:solidFill>
                  <a:srgbClr val="FFFFFF"/>
                </a:solidFill>
                <a:latin typeface="Calibri"/>
              </a:rPr>
              <a:t>más</a:t>
            </a:r>
            <a:r>
              <a:rPr lang="en-US" sz="1700" b="0" strike="noStrike" spc="-1" dirty="0">
                <a:solidFill>
                  <a:srgbClr val="FFFFFF"/>
                </a:solidFill>
                <a:latin typeface="Calibri"/>
              </a:rPr>
              <a:t> </a:t>
            </a:r>
            <a:r>
              <a:rPr lang="en-US" sz="1700" b="0" strike="noStrike" spc="-1" dirty="0" err="1">
                <a:solidFill>
                  <a:srgbClr val="FFFFFF"/>
                </a:solidFill>
                <a:latin typeface="Calibri"/>
              </a:rPr>
              <a:t>utilizados</a:t>
            </a:r>
            <a:r>
              <a:rPr lang="en-US" sz="1700" b="0" strike="noStrike" spc="-1" dirty="0">
                <a:solidFill>
                  <a:srgbClr val="FFFFFF"/>
                </a:solidFill>
                <a:latin typeface="Calibri"/>
              </a:rPr>
              <a:t>. </a:t>
            </a:r>
            <a:endParaRPr lang="es-ES" sz="1700" b="0" strike="noStrike" spc="-1" dirty="0">
              <a:latin typeface="Arial"/>
            </a:endParaRPr>
          </a:p>
          <a:p>
            <a:pPr>
              <a:lnSpc>
                <a:spcPct val="90000"/>
              </a:lnSpc>
              <a:spcBef>
                <a:spcPts val="1001"/>
              </a:spcBef>
            </a:pPr>
            <a:endParaRPr lang="es-ES" sz="1700" b="0" strike="noStrike" spc="-1" dirty="0">
              <a:latin typeface="Arial"/>
            </a:endParaRPr>
          </a:p>
        </p:txBody>
      </p:sp>
      <p:sp>
        <p:nvSpPr>
          <p:cNvPr id="48" name="CustomShape 3"/>
          <p:cNvSpPr/>
          <p:nvPr/>
        </p:nvSpPr>
        <p:spPr>
          <a:xfrm>
            <a:off x="6093000" y="0"/>
            <a:ext cx="6098400" cy="685728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49" name="CustomShape 4"/>
          <p:cNvSpPr/>
          <p:nvPr/>
        </p:nvSpPr>
        <p:spPr>
          <a:xfrm>
            <a:off x="6577560" y="557640"/>
            <a:ext cx="5129640" cy="5738400"/>
          </a:xfrm>
          <a:prstGeom prst="roundRect">
            <a:avLst>
              <a:gd name="adj" fmla="val 0"/>
            </a:avLst>
          </a:prstGeom>
          <a:solidFill>
            <a:srgbClr val="FFFFFF"/>
          </a:solidFill>
          <a:ln w="9525">
            <a:solidFill>
              <a:srgbClr val="C8CACA"/>
            </a:solidFill>
          </a:ln>
          <a:effectLst>
            <a:outerShdw blurRad="57150" dist="19080" dir="5400000" algn="t"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50" name="Picture 2" descr="Resultado de imagen de regresion lineal"/>
          <p:cNvPicPr/>
          <p:nvPr/>
        </p:nvPicPr>
        <p:blipFill>
          <a:blip r:embed="rId3"/>
          <a:stretch/>
        </p:blipFill>
        <p:spPr>
          <a:xfrm>
            <a:off x="6904800" y="1950480"/>
            <a:ext cx="4474800" cy="295308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a:solidFill>
                  <a:srgbClr val="FF0000"/>
                </a:solidFill>
                <a:latin typeface="Calibri Light"/>
              </a:rPr>
              <a:t>Tipos de regresión lineal</a:t>
            </a:r>
            <a:endParaRPr lang="es-ES" sz="4400" b="0" strike="noStrike" spc="-1">
              <a:latin typeface="Arial"/>
            </a:endParaRPr>
          </a:p>
        </p:txBody>
      </p:sp>
      <p:sp>
        <p:nvSpPr>
          <p:cNvPr id="52" name="CustomShape 2"/>
          <p:cNvSpPr/>
          <p:nvPr/>
        </p:nvSpPr>
        <p:spPr>
          <a:xfrm>
            <a:off x="6555960" y="5503325"/>
            <a:ext cx="4106640" cy="114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90000"/>
              </a:lnSpc>
              <a:spcBef>
                <a:spcPts val="1001"/>
              </a:spcBef>
              <a:tabLst>
                <a:tab pos="0" algn="l"/>
              </a:tabLst>
            </a:pPr>
            <a:r>
              <a:rPr lang="es-ES" sz="1800" b="0" strike="noStrike" spc="-1" dirty="0">
                <a:solidFill>
                  <a:srgbClr val="FFFFFF"/>
                </a:solidFill>
                <a:latin typeface="Calibri"/>
              </a:rPr>
              <a:t>Regresión lineal múltiple</a:t>
            </a:r>
            <a:endParaRPr lang="es-ES" sz="1800" b="0" strike="noStrike" spc="-1" dirty="0">
              <a:solidFill>
                <a:schemeClr val="bg1"/>
              </a:solidFill>
              <a:latin typeface="Calibri"/>
            </a:endParaRPr>
          </a:p>
          <a:p>
            <a:pPr algn="ctr">
              <a:lnSpc>
                <a:spcPct val="90000"/>
              </a:lnSpc>
              <a:spcBef>
                <a:spcPts val="1001"/>
              </a:spcBef>
              <a:tabLst>
                <a:tab pos="0" algn="l"/>
              </a:tabLst>
            </a:pPr>
            <a:endParaRPr lang="es-ES" spc="-1" dirty="0">
              <a:solidFill>
                <a:schemeClr val="bg1"/>
              </a:solidFill>
              <a:latin typeface="Calibri"/>
            </a:endParaRPr>
          </a:p>
          <a:p>
            <a:pPr algn="ctr">
              <a:lnSpc>
                <a:spcPct val="90000"/>
              </a:lnSpc>
              <a:spcBef>
                <a:spcPts val="1001"/>
              </a:spcBef>
              <a:tabLst>
                <a:tab pos="0" algn="l"/>
              </a:tabLst>
            </a:pPr>
            <a:r>
              <a:rPr lang="es-ES" sz="1800" b="0" strike="noStrike" spc="-1" dirty="0">
                <a:solidFill>
                  <a:schemeClr val="bg1"/>
                </a:solidFill>
                <a:latin typeface="Arial"/>
              </a:rPr>
              <a:t>Y = β</a:t>
            </a:r>
            <a:r>
              <a:rPr lang="es-ES" sz="1800" b="0" strike="noStrike" spc="-1" baseline="-25000" dirty="0">
                <a:solidFill>
                  <a:schemeClr val="bg1"/>
                </a:solidFill>
                <a:latin typeface="Arial"/>
              </a:rPr>
              <a:t>0</a:t>
            </a:r>
            <a:r>
              <a:rPr lang="es-ES" sz="1800" b="0" strike="noStrike" spc="-1" dirty="0">
                <a:solidFill>
                  <a:schemeClr val="bg1"/>
                </a:solidFill>
                <a:latin typeface="Arial"/>
              </a:rPr>
              <a:t> + β</a:t>
            </a:r>
            <a:r>
              <a:rPr lang="es-ES" spc="-1" baseline="-25000" dirty="0">
                <a:solidFill>
                  <a:schemeClr val="bg1"/>
                </a:solidFill>
                <a:latin typeface="Arial"/>
              </a:rPr>
              <a:t>1</a:t>
            </a:r>
            <a:r>
              <a:rPr lang="es-ES" sz="1800" b="0" strike="noStrike" spc="-1" dirty="0">
                <a:solidFill>
                  <a:schemeClr val="bg1"/>
                </a:solidFill>
                <a:latin typeface="Arial"/>
              </a:rPr>
              <a:t>X</a:t>
            </a:r>
            <a:r>
              <a:rPr lang="es-ES" spc="-1" baseline="-25000" dirty="0">
                <a:solidFill>
                  <a:schemeClr val="bg1"/>
                </a:solidFill>
                <a:latin typeface="Arial"/>
              </a:rPr>
              <a:t>1</a:t>
            </a:r>
            <a:r>
              <a:rPr lang="es-ES" sz="1800" b="0" strike="noStrike" spc="-1" dirty="0">
                <a:solidFill>
                  <a:schemeClr val="bg1"/>
                </a:solidFill>
                <a:latin typeface="Arial"/>
              </a:rPr>
              <a:t> + β</a:t>
            </a:r>
            <a:r>
              <a:rPr lang="es-ES" spc="-1" baseline="-25000" dirty="0">
                <a:solidFill>
                  <a:schemeClr val="bg1"/>
                </a:solidFill>
                <a:latin typeface="Arial"/>
              </a:rPr>
              <a:t>2</a:t>
            </a:r>
            <a:r>
              <a:rPr lang="es-ES" sz="1800" b="0" strike="noStrike" spc="-1" dirty="0">
                <a:solidFill>
                  <a:schemeClr val="bg1"/>
                </a:solidFill>
                <a:latin typeface="Arial"/>
              </a:rPr>
              <a:t>X</a:t>
            </a:r>
            <a:r>
              <a:rPr lang="es-ES" spc="-1" baseline="-25000" dirty="0">
                <a:solidFill>
                  <a:schemeClr val="bg1"/>
                </a:solidFill>
                <a:latin typeface="Arial"/>
              </a:rPr>
              <a:t>2</a:t>
            </a:r>
            <a:r>
              <a:rPr lang="es-ES" sz="1800" b="0" strike="noStrike" spc="-1" dirty="0">
                <a:solidFill>
                  <a:schemeClr val="bg1"/>
                </a:solidFill>
                <a:latin typeface="Arial"/>
              </a:rPr>
              <a:t> + …. +β</a:t>
            </a:r>
            <a:r>
              <a:rPr lang="es-ES" spc="-1" baseline="-25000" dirty="0" err="1">
                <a:solidFill>
                  <a:schemeClr val="bg1"/>
                </a:solidFill>
                <a:latin typeface="Arial"/>
              </a:rPr>
              <a:t>j</a:t>
            </a:r>
            <a:r>
              <a:rPr lang="es-ES" sz="1800" b="0" strike="noStrike" spc="-1" dirty="0" err="1">
                <a:solidFill>
                  <a:schemeClr val="bg1"/>
                </a:solidFill>
                <a:latin typeface="Arial"/>
              </a:rPr>
              <a:t>X</a:t>
            </a:r>
            <a:r>
              <a:rPr lang="es-ES" spc="-1" baseline="-25000" dirty="0" err="1">
                <a:solidFill>
                  <a:schemeClr val="bg1"/>
                </a:solidFill>
                <a:latin typeface="Arial"/>
              </a:rPr>
              <a:t>j</a:t>
            </a:r>
            <a:endParaRPr lang="es-ES" spc="-1" baseline="-25000" dirty="0">
              <a:solidFill>
                <a:schemeClr val="bg1"/>
              </a:solidFill>
              <a:latin typeface="Arial"/>
            </a:endParaRPr>
          </a:p>
        </p:txBody>
      </p:sp>
      <p:pic>
        <p:nvPicPr>
          <p:cNvPr id="53" name="Picture 5"/>
          <p:cNvPicPr/>
          <p:nvPr/>
        </p:nvPicPr>
        <p:blipFill>
          <a:blip r:embed="rId3"/>
          <a:stretch/>
        </p:blipFill>
        <p:spPr>
          <a:xfrm>
            <a:off x="6325980" y="2615520"/>
            <a:ext cx="4336620" cy="2541240"/>
          </a:xfrm>
          <a:prstGeom prst="rect">
            <a:avLst/>
          </a:prstGeom>
          <a:ln w="0">
            <a:noFill/>
          </a:ln>
        </p:spPr>
      </p:pic>
      <p:sp>
        <p:nvSpPr>
          <p:cNvPr id="54" name="CustomShape 3"/>
          <p:cNvSpPr/>
          <p:nvPr/>
        </p:nvSpPr>
        <p:spPr>
          <a:xfrm>
            <a:off x="1374140" y="5534760"/>
            <a:ext cx="3580338"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ES" sz="1800" b="0" strike="noStrike" spc="-1" dirty="0">
                <a:solidFill>
                  <a:srgbClr val="FFFFFF"/>
                </a:solidFill>
                <a:latin typeface="Calibri"/>
                <a:ea typeface="DejaVu Sans"/>
              </a:rPr>
              <a:t>Regresión lineal simple</a:t>
            </a:r>
          </a:p>
          <a:p>
            <a:pPr algn="ctr">
              <a:lnSpc>
                <a:spcPct val="100000"/>
              </a:lnSpc>
            </a:pPr>
            <a:endParaRPr lang="es-ES" spc="-1" dirty="0">
              <a:solidFill>
                <a:srgbClr val="FFFFFF"/>
              </a:solidFill>
              <a:latin typeface="Calibri"/>
            </a:endParaRPr>
          </a:p>
          <a:p>
            <a:pPr algn="ctr"/>
            <a:r>
              <a:rPr lang="es-ES" sz="1800" b="0" strike="noStrike" spc="-1" dirty="0">
                <a:solidFill>
                  <a:schemeClr val="bg1"/>
                </a:solidFill>
                <a:latin typeface="Arial"/>
              </a:rPr>
              <a:t>Y = β</a:t>
            </a:r>
            <a:r>
              <a:rPr lang="es-ES" sz="1800" b="0" strike="noStrike" spc="-1" baseline="-25000" dirty="0">
                <a:solidFill>
                  <a:schemeClr val="bg1"/>
                </a:solidFill>
                <a:latin typeface="Arial"/>
              </a:rPr>
              <a:t>0</a:t>
            </a:r>
            <a:r>
              <a:rPr lang="es-ES" sz="1800" b="0" strike="noStrike" spc="-1" dirty="0">
                <a:solidFill>
                  <a:schemeClr val="bg1"/>
                </a:solidFill>
                <a:latin typeface="Arial"/>
              </a:rPr>
              <a:t> + β</a:t>
            </a:r>
            <a:r>
              <a:rPr lang="es-ES" spc="-1" baseline="-25000" dirty="0">
                <a:solidFill>
                  <a:schemeClr val="bg1"/>
                </a:solidFill>
                <a:latin typeface="Arial"/>
              </a:rPr>
              <a:t>1</a:t>
            </a:r>
            <a:r>
              <a:rPr lang="es-ES" sz="1800" b="0" strike="noStrike" spc="-1" dirty="0">
                <a:solidFill>
                  <a:schemeClr val="bg1"/>
                </a:solidFill>
                <a:latin typeface="Arial"/>
              </a:rPr>
              <a:t>X</a:t>
            </a:r>
            <a:r>
              <a:rPr lang="es-ES" spc="-1" baseline="-25000" dirty="0">
                <a:solidFill>
                  <a:schemeClr val="bg1"/>
                </a:solidFill>
                <a:latin typeface="Arial"/>
              </a:rPr>
              <a:t>1</a:t>
            </a:r>
          </a:p>
          <a:p>
            <a:pPr algn="ctr">
              <a:lnSpc>
                <a:spcPct val="100000"/>
              </a:lnSpc>
            </a:pPr>
            <a:endParaRPr lang="es-ES" sz="1800" b="0" strike="noStrike" spc="-1" dirty="0">
              <a:latin typeface="Arial"/>
            </a:endParaRPr>
          </a:p>
        </p:txBody>
      </p:sp>
      <p:pic>
        <p:nvPicPr>
          <p:cNvPr id="55" name="Picture 31"/>
          <p:cNvPicPr/>
          <p:nvPr/>
        </p:nvPicPr>
        <p:blipFill>
          <a:blip r:embed="rId4"/>
          <a:stretch/>
        </p:blipFill>
        <p:spPr>
          <a:xfrm>
            <a:off x="1188260" y="2615520"/>
            <a:ext cx="3898080" cy="2541240"/>
          </a:xfrm>
          <a:prstGeom prst="rect">
            <a:avLst/>
          </a:prstGeom>
          <a:ln w="0">
            <a:noFill/>
          </a:ln>
        </p:spPr>
      </p:pic>
      <p:pic>
        <p:nvPicPr>
          <p:cNvPr id="3" name="Imagen 2">
            <a:extLst>
              <a:ext uri="{FF2B5EF4-FFF2-40B4-BE49-F238E27FC236}">
                <a16:creationId xmlns:a16="http://schemas.microsoft.com/office/drawing/2014/main" id="{08747C93-0BA1-4986-990D-2F311487F8B6}"/>
              </a:ext>
            </a:extLst>
          </p:cNvPr>
          <p:cNvPicPr>
            <a:picLocks noChangeAspect="1"/>
          </p:cNvPicPr>
          <p:nvPr/>
        </p:nvPicPr>
        <p:blipFill>
          <a:blip r:embed="rId5"/>
          <a:stretch>
            <a:fillRect/>
          </a:stretch>
        </p:blipFill>
        <p:spPr>
          <a:xfrm>
            <a:off x="6915960" y="751712"/>
            <a:ext cx="4803464" cy="1197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2233440" y="2430000"/>
            <a:ext cx="7724880" cy="199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s-ES" sz="4400" b="0" strike="noStrike" spc="-1" dirty="0">
                <a:solidFill>
                  <a:srgbClr val="FF0000"/>
                </a:solidFill>
                <a:latin typeface="Calibri Light"/>
              </a:rPr>
              <a:t>Condiciones para la regresión lineal</a:t>
            </a:r>
            <a:endParaRPr lang="es-ES" sz="44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dirty="0">
                <a:solidFill>
                  <a:srgbClr val="FF0000"/>
                </a:solidFill>
                <a:latin typeface="Calibri Light"/>
              </a:rPr>
              <a:t>Condiciones I</a:t>
            </a:r>
            <a:endParaRPr lang="es-ES" sz="4400" b="0" strike="noStrike" spc="-1" dirty="0">
              <a:latin typeface="Arial"/>
            </a:endParaRPr>
          </a:p>
        </p:txBody>
      </p:sp>
      <p:sp>
        <p:nvSpPr>
          <p:cNvPr id="88" name="CustomShape 3"/>
          <p:cNvSpPr/>
          <p:nvPr/>
        </p:nvSpPr>
        <p:spPr>
          <a:xfrm>
            <a:off x="875699" y="1577525"/>
            <a:ext cx="6011661" cy="431993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2900" indent="-342900">
              <a:buFontTx/>
              <a:buAutoNum type="arabicPeriod"/>
            </a:pPr>
            <a:r>
              <a:rPr lang="es-ES" sz="1800" b="0" strike="noStrike" spc="-1" dirty="0">
                <a:solidFill>
                  <a:schemeClr val="bg1"/>
                </a:solidFill>
                <a:latin typeface="Arial"/>
              </a:rPr>
              <a:t>Distribución normal del target</a:t>
            </a:r>
          </a:p>
          <a:p>
            <a:pPr marL="342900" indent="-342900">
              <a:lnSpc>
                <a:spcPct val="100000"/>
              </a:lnSpc>
              <a:buAutoNum type="arabicPeriod"/>
            </a:pPr>
            <a:r>
              <a:rPr lang="es-ES" sz="1800" b="0" strike="noStrike" spc="-1" dirty="0">
                <a:solidFill>
                  <a:schemeClr val="bg1"/>
                </a:solidFill>
                <a:latin typeface="Arial"/>
              </a:rPr>
              <a:t>No colinealidad o multicolinealidad. </a:t>
            </a:r>
            <a:r>
              <a:rPr lang="es-ES" sz="1400" b="0" strike="noStrike" spc="-1" dirty="0">
                <a:solidFill>
                  <a:schemeClr val="bg1"/>
                </a:solidFill>
                <a:latin typeface="Arial"/>
              </a:rPr>
              <a:t>Correlación entre los predictores. Lo solucionamos eliminando uno de ellos. Hay que garantizar la independencia entre todos ellos. Un coeficiente representa el cambio en la variable dependiente cuando la variable independiente se modifica en uno su unidad, manteniendo el resto de los coeficientes constantes.</a:t>
            </a:r>
          </a:p>
          <a:p>
            <a:pPr marL="342900" indent="-342900">
              <a:lnSpc>
                <a:spcPct val="100000"/>
              </a:lnSpc>
              <a:buAutoNum type="arabicPeriod"/>
            </a:pPr>
            <a:r>
              <a:rPr lang="es-ES" spc="-1" dirty="0">
                <a:solidFill>
                  <a:schemeClr val="bg1"/>
                </a:solidFill>
                <a:latin typeface="Arial"/>
              </a:rPr>
              <a:t>Relación lineal entre target y predictores. </a:t>
            </a:r>
            <a:r>
              <a:rPr lang="es-ES" sz="1400" spc="-1" dirty="0">
                <a:solidFill>
                  <a:schemeClr val="bg1"/>
                </a:solidFill>
                <a:latin typeface="Arial"/>
              </a:rPr>
              <a:t>Matriz de correlación</a:t>
            </a:r>
          </a:p>
          <a:p>
            <a:pPr marL="342900" indent="-342900">
              <a:lnSpc>
                <a:spcPct val="100000"/>
              </a:lnSpc>
              <a:buAutoNum type="arabicPeriod"/>
            </a:pPr>
            <a:r>
              <a:rPr lang="es-ES" spc="-1" dirty="0">
                <a:solidFill>
                  <a:schemeClr val="bg1"/>
                </a:solidFill>
                <a:latin typeface="Arial"/>
              </a:rPr>
              <a:t>Homocedasticidad. </a:t>
            </a:r>
            <a:r>
              <a:rPr lang="es-ES" sz="1400" spc="-1" dirty="0">
                <a:solidFill>
                  <a:schemeClr val="bg1"/>
                </a:solidFill>
                <a:latin typeface="Arial"/>
              </a:rPr>
              <a:t>Varianza constante de los errores a lo largo de las observaciones.</a:t>
            </a:r>
          </a:p>
        </p:txBody>
      </p:sp>
      <p:pic>
        <p:nvPicPr>
          <p:cNvPr id="6146" name="Picture 2" descr="Gaussian or normal (bell curve) distribution. | Download Scientific Diagram">
            <a:extLst>
              <a:ext uri="{FF2B5EF4-FFF2-40B4-BE49-F238E27FC236}">
                <a16:creationId xmlns:a16="http://schemas.microsoft.com/office/drawing/2014/main" id="{0793E8C5-609A-46F4-B3E4-C238748BB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680" y="1031418"/>
            <a:ext cx="3174420" cy="23975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etter Heatmaps and Correlation Matrix Plots in Python | by Drazen Zaric |  Towards Data Science">
            <a:extLst>
              <a:ext uri="{FF2B5EF4-FFF2-40B4-BE49-F238E27FC236}">
                <a16:creationId xmlns:a16="http://schemas.microsoft.com/office/drawing/2014/main" id="{7A15FE77-3D9F-4F22-AB71-CE27D4AEB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239" y="4446320"/>
            <a:ext cx="2180890" cy="19278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26544D6-91AF-4705-9C3B-48E5ADF72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110" y="4812079"/>
            <a:ext cx="238125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D5EDB020-B343-49D2-8794-5623E35F6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9615" y="4869229"/>
            <a:ext cx="2381250" cy="15049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11F58C8-5178-4B73-BFFF-672AEF5DBC83}"/>
              </a:ext>
            </a:extLst>
          </p:cNvPr>
          <p:cNvSpPr txBox="1"/>
          <p:nvPr/>
        </p:nvSpPr>
        <p:spPr>
          <a:xfrm>
            <a:off x="4506110" y="6492960"/>
            <a:ext cx="2381250" cy="261610"/>
          </a:xfrm>
          <a:prstGeom prst="rect">
            <a:avLst/>
          </a:prstGeom>
          <a:noFill/>
        </p:spPr>
        <p:txBody>
          <a:bodyPr wrap="square" rtlCol="0">
            <a:spAutoFit/>
          </a:bodyPr>
          <a:lstStyle/>
          <a:p>
            <a:r>
              <a:rPr lang="es-ES" sz="1100" dirty="0">
                <a:solidFill>
                  <a:schemeClr val="bg1"/>
                </a:solidFill>
              </a:rPr>
              <a:t>Distribución </a:t>
            </a:r>
            <a:r>
              <a:rPr lang="es-ES" sz="1100" dirty="0" err="1">
                <a:solidFill>
                  <a:schemeClr val="bg1"/>
                </a:solidFill>
              </a:rPr>
              <a:t>Homocedástica</a:t>
            </a:r>
            <a:endParaRPr lang="es-ES" sz="1100" dirty="0">
              <a:solidFill>
                <a:schemeClr val="bg1"/>
              </a:solidFill>
            </a:endParaRPr>
          </a:p>
        </p:txBody>
      </p:sp>
      <p:sp>
        <p:nvSpPr>
          <p:cNvPr id="12" name="CuadroTexto 11">
            <a:extLst>
              <a:ext uri="{FF2B5EF4-FFF2-40B4-BE49-F238E27FC236}">
                <a16:creationId xmlns:a16="http://schemas.microsoft.com/office/drawing/2014/main" id="{B08A2A09-4CBE-4012-9871-343AB08ED225}"/>
              </a:ext>
            </a:extLst>
          </p:cNvPr>
          <p:cNvSpPr txBox="1"/>
          <p:nvPr/>
        </p:nvSpPr>
        <p:spPr>
          <a:xfrm>
            <a:off x="7509615" y="6492960"/>
            <a:ext cx="2381250" cy="261610"/>
          </a:xfrm>
          <a:prstGeom prst="rect">
            <a:avLst/>
          </a:prstGeom>
          <a:noFill/>
        </p:spPr>
        <p:txBody>
          <a:bodyPr wrap="square" rtlCol="0">
            <a:spAutoFit/>
          </a:bodyPr>
          <a:lstStyle/>
          <a:p>
            <a:r>
              <a:rPr lang="es-ES" sz="1100" dirty="0">
                <a:solidFill>
                  <a:schemeClr val="bg1"/>
                </a:solidFill>
              </a:rPr>
              <a:t>Distribución </a:t>
            </a:r>
            <a:r>
              <a:rPr lang="es-ES" sz="1100" dirty="0" err="1">
                <a:solidFill>
                  <a:schemeClr val="bg1"/>
                </a:solidFill>
              </a:rPr>
              <a:t>Heterocedástica</a:t>
            </a:r>
            <a:endParaRPr lang="es-ES" sz="11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dirty="0">
                <a:solidFill>
                  <a:srgbClr val="FF0000"/>
                </a:solidFill>
                <a:latin typeface="Calibri Light"/>
              </a:rPr>
              <a:t>Condiciones II</a:t>
            </a:r>
            <a:endParaRPr lang="es-ES" sz="4400" b="0" strike="noStrike" spc="-1" dirty="0">
              <a:latin typeface="Arial"/>
            </a:endParaRPr>
          </a:p>
        </p:txBody>
      </p:sp>
      <p:sp>
        <p:nvSpPr>
          <p:cNvPr id="88" name="CustomShape 3"/>
          <p:cNvSpPr/>
          <p:nvPr/>
        </p:nvSpPr>
        <p:spPr>
          <a:xfrm>
            <a:off x="875699" y="1577525"/>
            <a:ext cx="6011661" cy="16270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2900" indent="-342900">
              <a:lnSpc>
                <a:spcPct val="100000"/>
              </a:lnSpc>
              <a:buAutoNum type="arabicPeriod"/>
            </a:pPr>
            <a:r>
              <a:rPr lang="es-ES" sz="1800" b="0" strike="noStrike" spc="-1" dirty="0">
                <a:solidFill>
                  <a:schemeClr val="bg1"/>
                </a:solidFill>
                <a:latin typeface="Arial"/>
              </a:rPr>
              <a:t>Independencia de los residuos (errores)</a:t>
            </a:r>
          </a:p>
          <a:p>
            <a:pPr marL="342900" indent="-342900">
              <a:lnSpc>
                <a:spcPct val="100000"/>
              </a:lnSpc>
              <a:buAutoNum type="arabicPeriod"/>
            </a:pPr>
            <a:r>
              <a:rPr lang="es-ES" sz="1800" b="0" strike="noStrike" spc="-1" dirty="0">
                <a:solidFill>
                  <a:schemeClr val="bg1"/>
                </a:solidFill>
                <a:latin typeface="Arial"/>
              </a:rPr>
              <a:t>Normalidad de los residuos (errores)</a:t>
            </a:r>
          </a:p>
          <a:p>
            <a:pPr marL="342900" indent="-342900">
              <a:buFontTx/>
              <a:buAutoNum type="arabicPeriod"/>
            </a:pPr>
            <a:r>
              <a:rPr lang="es-ES" spc="-1" dirty="0">
                <a:solidFill>
                  <a:schemeClr val="bg1"/>
                </a:solidFill>
                <a:latin typeface="Arial"/>
              </a:rPr>
              <a:t>Valores atípicos o influyentes, </a:t>
            </a:r>
            <a:r>
              <a:rPr lang="es-ES" spc="-1" dirty="0" err="1">
                <a:solidFill>
                  <a:schemeClr val="bg1"/>
                </a:solidFill>
                <a:latin typeface="Arial"/>
              </a:rPr>
              <a:t>outliers</a:t>
            </a:r>
            <a:r>
              <a:rPr lang="es-ES" spc="-1" dirty="0">
                <a:solidFill>
                  <a:schemeClr val="bg1"/>
                </a:solidFill>
                <a:latin typeface="Arial"/>
              </a:rPr>
              <a:t>, solo valores cuantitativos…</a:t>
            </a:r>
            <a:endParaRPr lang="es-ES" sz="1800" b="0" strike="noStrike" spc="-1" dirty="0">
              <a:solidFill>
                <a:schemeClr val="bg1"/>
              </a:solidFill>
              <a:latin typeface="Arial"/>
            </a:endParaRPr>
          </a:p>
          <a:p>
            <a:pPr>
              <a:lnSpc>
                <a:spcPct val="100000"/>
              </a:lnSpc>
            </a:pPr>
            <a:endParaRPr lang="es-ES" sz="1800" b="0" strike="noStrike" spc="-1" dirty="0">
              <a:solidFill>
                <a:schemeClr val="bg1"/>
              </a:solidFill>
              <a:latin typeface="Arial"/>
            </a:endParaRPr>
          </a:p>
        </p:txBody>
      </p:sp>
      <p:pic>
        <p:nvPicPr>
          <p:cNvPr id="5" name="Imagen 4">
            <a:extLst>
              <a:ext uri="{FF2B5EF4-FFF2-40B4-BE49-F238E27FC236}">
                <a16:creationId xmlns:a16="http://schemas.microsoft.com/office/drawing/2014/main" id="{7D3746B3-926D-4D4C-85E4-1F351A96D043}"/>
              </a:ext>
            </a:extLst>
          </p:cNvPr>
          <p:cNvPicPr/>
          <p:nvPr/>
        </p:nvPicPr>
        <p:blipFill>
          <a:blip r:embed="rId3"/>
          <a:stretch/>
        </p:blipFill>
        <p:spPr>
          <a:xfrm>
            <a:off x="934400" y="3061981"/>
            <a:ext cx="2469009" cy="3018980"/>
          </a:xfrm>
          <a:prstGeom prst="rect">
            <a:avLst/>
          </a:prstGeom>
          <a:ln w="0">
            <a:noFill/>
          </a:ln>
        </p:spPr>
      </p:pic>
      <p:pic>
        <p:nvPicPr>
          <p:cNvPr id="6" name="Imagen 5">
            <a:extLst>
              <a:ext uri="{FF2B5EF4-FFF2-40B4-BE49-F238E27FC236}">
                <a16:creationId xmlns:a16="http://schemas.microsoft.com/office/drawing/2014/main" id="{4D6610EA-F0E5-4C3C-8269-F8E8295E264C}"/>
              </a:ext>
            </a:extLst>
          </p:cNvPr>
          <p:cNvPicPr/>
          <p:nvPr/>
        </p:nvPicPr>
        <p:blipFill>
          <a:blip r:embed="rId4"/>
          <a:stretch/>
        </p:blipFill>
        <p:spPr>
          <a:xfrm>
            <a:off x="3982074" y="3204594"/>
            <a:ext cx="4806519" cy="2858350"/>
          </a:xfrm>
          <a:prstGeom prst="rect">
            <a:avLst/>
          </a:prstGeom>
          <a:ln w="0">
            <a:noFill/>
          </a:ln>
        </p:spPr>
      </p:pic>
      <p:pic>
        <p:nvPicPr>
          <p:cNvPr id="7" name="Picture 2" descr="Gaussian or normal (bell curve) distribution. | Download Scientific Diagram">
            <a:extLst>
              <a:ext uri="{FF2B5EF4-FFF2-40B4-BE49-F238E27FC236}">
                <a16:creationId xmlns:a16="http://schemas.microsoft.com/office/drawing/2014/main" id="{A941E26E-E3A2-40CA-8F35-3809CB5BA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5334" y="3842158"/>
            <a:ext cx="2940341" cy="222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8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838080" y="365040"/>
            <a:ext cx="105148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s-ES" sz="4400" b="0" strike="noStrike" spc="-1">
                <a:solidFill>
                  <a:srgbClr val="FF0000"/>
                </a:solidFill>
                <a:latin typeface="Calibri Light"/>
              </a:rPr>
              <a:t>R-Squared</a:t>
            </a:r>
            <a:endParaRPr lang="es-ES" sz="4400" b="0" strike="noStrike" spc="-1">
              <a:latin typeface="Arial"/>
            </a:endParaRPr>
          </a:p>
        </p:txBody>
      </p:sp>
      <p:pic>
        <p:nvPicPr>
          <p:cNvPr id="90" name="Imagen 89"/>
          <p:cNvPicPr/>
          <p:nvPr/>
        </p:nvPicPr>
        <p:blipFill>
          <a:blip r:embed="rId3"/>
          <a:stretch/>
        </p:blipFill>
        <p:spPr>
          <a:xfrm>
            <a:off x="3291840" y="2696400"/>
            <a:ext cx="5029200" cy="3739600"/>
          </a:xfrm>
          <a:prstGeom prst="rect">
            <a:avLst/>
          </a:prstGeom>
          <a:ln w="0">
            <a:noFill/>
          </a:ln>
        </p:spPr>
      </p:pic>
      <p:sp>
        <p:nvSpPr>
          <p:cNvPr id="2" name="CuadroTexto 1">
            <a:extLst>
              <a:ext uri="{FF2B5EF4-FFF2-40B4-BE49-F238E27FC236}">
                <a16:creationId xmlns:a16="http://schemas.microsoft.com/office/drawing/2014/main" id="{37906F72-C134-42B8-8805-F3A1A644342C}"/>
              </a:ext>
            </a:extLst>
          </p:cNvPr>
          <p:cNvSpPr txBox="1"/>
          <p:nvPr/>
        </p:nvSpPr>
        <p:spPr>
          <a:xfrm>
            <a:off x="838080" y="1371600"/>
            <a:ext cx="9824720" cy="1200329"/>
          </a:xfrm>
          <a:prstGeom prst="rect">
            <a:avLst/>
          </a:prstGeom>
          <a:noFill/>
        </p:spPr>
        <p:txBody>
          <a:bodyPr wrap="square" rtlCol="0">
            <a:spAutoFit/>
          </a:bodyPr>
          <a:lstStyle/>
          <a:p>
            <a:r>
              <a:rPr lang="es-ES" sz="1800" dirty="0">
                <a:solidFill>
                  <a:schemeClr val="bg1"/>
                </a:solidFill>
                <a:effectLst/>
                <a:latin typeface="Calibri" panose="020F0502020204030204" pitchFamily="34" charset="0"/>
              </a:rPr>
              <a:t>Coeficiente de determinación. Mide cuánto de bien </a:t>
            </a:r>
            <a:r>
              <a:rPr lang="es-ES" dirty="0">
                <a:solidFill>
                  <a:schemeClr val="bg1"/>
                </a:solidFill>
                <a:latin typeface="Calibri" panose="020F0502020204030204" pitchFamily="34" charset="0"/>
              </a:rPr>
              <a:t>una regresión se ajusta a los datos.</a:t>
            </a:r>
            <a:r>
              <a:rPr lang="es-ES" sz="1800" dirty="0">
                <a:solidFill>
                  <a:schemeClr val="bg1"/>
                </a:solidFill>
                <a:effectLst/>
                <a:latin typeface="Calibri" panose="020F0502020204030204" pitchFamily="34" charset="0"/>
              </a:rPr>
              <a:t> También se define como la porción de variación de la variable dependiente (y) predecible mediante la independiente (x). Va de [0,1]. Cuanto mejor se ajuste, más se acercará a 1. Cuanto más cercano a 0, menos fiable será.</a:t>
            </a:r>
            <a:endParaRPr lang="es-ES"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11496</TotalTime>
  <Words>1122</Words>
  <Application>Microsoft Macintosh PowerPoint</Application>
  <PresentationFormat>Widescreen</PresentationFormat>
  <Paragraphs>152</Paragraphs>
  <Slides>27</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inherit</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 Árboles de decisión</vt:lpstr>
      <vt:lpstr>Definición</vt:lpstr>
      <vt:lpstr>Funcionamiento</vt:lpstr>
      <vt:lpstr>A efectos prácticos…</vt:lpstr>
      <vt:lpstr>¡Demo time! http://www.r2d3.us/visual-intro-to-machine-learning-part-1/</vt:lpstr>
      <vt:lpstr>PowerPoint Presentation</vt:lpstr>
      <vt:lpstr>PowerPoint Presentation</vt:lpstr>
      <vt:lpstr>PowerPoint Presentation</vt:lpstr>
      <vt:lpstr>PowerPoint Presentation</vt:lpstr>
      <vt:lpstr>Machine Learning – Support Vector Machines</vt:lpstr>
      <vt:lpstr>Definición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Regresión Lineal</dc:title>
  <dc:subject/>
  <dc:creator>Gabriel VT</dc:creator>
  <dc:description/>
  <cp:lastModifiedBy>Federico Ruiz</cp:lastModifiedBy>
  <cp:revision>34</cp:revision>
  <dcterms:created xsi:type="dcterms:W3CDTF">2020-08-31T20:14:59Z</dcterms:created>
  <dcterms:modified xsi:type="dcterms:W3CDTF">2022-02-05T20:27:24Z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9</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